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6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68" r:id="rId2"/>
    <p:sldId id="289" r:id="rId3"/>
    <p:sldId id="258" r:id="rId4"/>
    <p:sldId id="290" r:id="rId5"/>
    <p:sldId id="301" r:id="rId6"/>
    <p:sldId id="288" r:id="rId7"/>
    <p:sldId id="293" r:id="rId8"/>
    <p:sldId id="308" r:id="rId9"/>
    <p:sldId id="306" r:id="rId10"/>
    <p:sldId id="300" r:id="rId11"/>
    <p:sldId id="307" r:id="rId12"/>
    <p:sldId id="295" r:id="rId13"/>
    <p:sldId id="296" r:id="rId14"/>
    <p:sldId id="291" r:id="rId15"/>
    <p:sldId id="276" r:id="rId16"/>
    <p:sldId id="313" r:id="rId17"/>
    <p:sldId id="314" r:id="rId18"/>
    <p:sldId id="315" r:id="rId19"/>
    <p:sldId id="318" r:id="rId20"/>
    <p:sldId id="317" r:id="rId21"/>
    <p:sldId id="325" r:id="rId22"/>
    <p:sldId id="274" r:id="rId23"/>
    <p:sldId id="294" r:id="rId24"/>
    <p:sldId id="277" r:id="rId25"/>
    <p:sldId id="278" r:id="rId26"/>
    <p:sldId id="319" r:id="rId27"/>
    <p:sldId id="281" r:id="rId28"/>
    <p:sldId id="324" r:id="rId29"/>
    <p:sldId id="320" r:id="rId30"/>
    <p:sldId id="321" r:id="rId31"/>
    <p:sldId id="322" r:id="rId32"/>
    <p:sldId id="323" r:id="rId33"/>
    <p:sldId id="284" r:id="rId34"/>
    <p:sldId id="282" r:id="rId35"/>
    <p:sldId id="283" r:id="rId36"/>
    <p:sldId id="326" r:id="rId37"/>
    <p:sldId id="263" r:id="rId38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werPoint template University of Bergen" id="{8ACF6A10-BF9C-4111-8906-7AFB24F1911E}">
          <p14:sldIdLst>
            <p14:sldId id="268"/>
            <p14:sldId id="289"/>
            <p14:sldId id="258"/>
            <p14:sldId id="290"/>
            <p14:sldId id="301"/>
            <p14:sldId id="288"/>
            <p14:sldId id="293"/>
            <p14:sldId id="308"/>
            <p14:sldId id="306"/>
            <p14:sldId id="300"/>
            <p14:sldId id="307"/>
            <p14:sldId id="295"/>
            <p14:sldId id="296"/>
            <p14:sldId id="291"/>
            <p14:sldId id="276"/>
            <p14:sldId id="313"/>
            <p14:sldId id="314"/>
            <p14:sldId id="315"/>
            <p14:sldId id="318"/>
            <p14:sldId id="317"/>
            <p14:sldId id="325"/>
            <p14:sldId id="274"/>
            <p14:sldId id="294"/>
            <p14:sldId id="277"/>
            <p14:sldId id="278"/>
            <p14:sldId id="319"/>
            <p14:sldId id="281"/>
            <p14:sldId id="324"/>
            <p14:sldId id="320"/>
            <p14:sldId id="321"/>
            <p14:sldId id="322"/>
            <p14:sldId id="323"/>
            <p14:sldId id="284"/>
            <p14:sldId id="282"/>
            <p14:sldId id="283"/>
            <p14:sldId id="326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4F46"/>
    <a:srgbClr val="CF3C3A"/>
    <a:srgbClr val="E44E46"/>
    <a:srgbClr val="E65343"/>
    <a:srgbClr val="DB3F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917" autoAdjust="0"/>
    <p:restoredTop sz="70080"/>
  </p:normalViewPr>
  <p:slideViewPr>
    <p:cSldViewPr>
      <p:cViewPr>
        <p:scale>
          <a:sx n="112" d="100"/>
          <a:sy n="112" d="100"/>
        </p:scale>
        <p:origin x="440" y="6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0" d="100"/>
          <a:sy n="100" d="100"/>
        </p:scale>
        <p:origin x="-355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70CDE-D9CE-4354-94E4-1FD6DB967311}" type="datetimeFigureOut">
              <a:rPr lang="nb-NO" smtClean="0"/>
              <a:t>10.06.2022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25AF9-6F74-472F-B3FF-34E5DD31836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051445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2T10:23:49.862"/>
    </inkml:context>
    <inkml:brush xml:id="br0">
      <inkml:brushProperty name="width" value="0.2" units="cm"/>
      <inkml:brushProperty name="height" value="0.2" units="cm"/>
      <inkml:brushProperty name="color" value="#E71225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2T10:23:54.679"/>
    </inkml:context>
    <inkml:brush xml:id="br0">
      <inkml:brushProperty name="width" value="0.2" units="cm"/>
      <inkml:brushProperty name="height" value="0.2" units="cm"/>
      <inkml:brushProperty name="color" value="#E71225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2T10:23:59.096"/>
    </inkml:context>
    <inkml:brush xml:id="br0">
      <inkml:brushProperty name="width" value="0.2" units="cm"/>
      <inkml:brushProperty name="height" value="0.2" units="cm"/>
      <inkml:brushProperty name="color" value="#E71225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2T10:24:02.396"/>
    </inkml:context>
    <inkml:brush xml:id="br0">
      <inkml:brushProperty name="width" value="0.2" units="cm"/>
      <inkml:brushProperty name="height" value="0.2" units="cm"/>
      <inkml:brushProperty name="color" value="#E71225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2T21:35:22.940"/>
    </inkml:context>
    <inkml:brush xml:id="br0">
      <inkml:brushProperty name="width" value="0.2" units="cm"/>
      <inkml:brushProperty name="height" value="0.2" units="cm"/>
      <inkml:brushProperty name="color" value="#E71225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2T21:35:24.040"/>
    </inkml:context>
    <inkml:brush xml:id="br0">
      <inkml:brushProperty name="width" value="0.2" units="cm"/>
      <inkml:brushProperty name="height" value="0.2" units="cm"/>
      <inkml:brushProperty name="color" value="#E71225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2T21:35:25.406"/>
    </inkml:context>
    <inkml:brush xml:id="br0">
      <inkml:brushProperty name="width" value="0.2" units="cm"/>
      <inkml:brushProperty name="height" value="0.2" units="cm"/>
      <inkml:brushProperty name="color" value="#E71225"/>
    </inkml:brush>
  </inkml:definitions>
  <inkml:trace contextRef="#ctx0" brushRef="#br0">1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2T21:02:16.630"/>
    </inkml:context>
    <inkml:brush xml:id="br0">
      <inkml:brushProperty name="width" value="0.2" units="cm"/>
      <inkml:brushProperty name="height" value="0.2" units="cm"/>
      <inkml:brushProperty name="color" value="#E71225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2T21:02:35.79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DE89A-F0D7-4FF6-B2F1-98DC7792C91E}" type="datetimeFigureOut">
              <a:rPr lang="nb-NO" smtClean="0"/>
              <a:t>10.06.2022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2AF7-2D85-4421-9B02-2B5F9CC374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84462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</a:t>
            </a:r>
          </a:p>
          <a:p>
            <a:endParaRPr lang="en-GB" dirty="0"/>
          </a:p>
          <a:p>
            <a:r>
              <a:rPr lang="en-GB" dirty="0"/>
              <a:t>My name is Kenneth Fossen, I have a bachelor's in </a:t>
            </a:r>
            <a:r>
              <a:rPr lang="en-GB" dirty="0" err="1"/>
              <a:t>Datatryggleik</a:t>
            </a:r>
            <a:r>
              <a:rPr lang="en-GB" dirty="0"/>
              <a:t> and have now been studying for a master's in Software engineering.</a:t>
            </a:r>
          </a:p>
          <a:p>
            <a:endParaRPr lang="en-GB" dirty="0"/>
          </a:p>
          <a:p>
            <a:r>
              <a:rPr lang="en-GB" dirty="0"/>
              <a:t>I'm going to present my master thesis "Exploring Capability-based security in software design with Rust".</a:t>
            </a:r>
          </a:p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11095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O" dirty="0"/>
              <a:t>Broken Access Control is a huge problem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O" dirty="0"/>
              <a:t>94% have some form of broken access control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O" dirty="0"/>
              <a:t>Most access control is RBAC or ABAC</a:t>
            </a:r>
          </a:p>
          <a:p>
            <a:pPr marL="171450" indent="-171450">
              <a:buFontTx/>
              <a:buChar char="-"/>
            </a:pPr>
            <a:r>
              <a:rPr lang="en-NO" dirty="0"/>
              <a:t>ABAC is the recommended model now</a:t>
            </a:r>
          </a:p>
          <a:p>
            <a:pPr marL="171450" indent="-171450">
              <a:buFontTx/>
              <a:buChar char="-"/>
            </a:pPr>
            <a:r>
              <a:rPr lang="en-NO" dirty="0"/>
              <a:t>Thee is almost no use of capability-based access control in modern web architecture.</a:t>
            </a:r>
          </a:p>
          <a:p>
            <a:pPr marL="628650" lvl="1" indent="-171450">
              <a:buFontTx/>
              <a:buChar char="-"/>
            </a:pPr>
            <a:r>
              <a:rPr lang="en-NO" dirty="0"/>
              <a:t>Google Docs-, DropBox- sharing links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925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46653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5602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Alright, let's talk some more about the Confused deputy and Capabilities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39014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2626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What are capabilites: </a:t>
            </a:r>
          </a:p>
          <a:p>
            <a:endParaRPr lang="en-NO" dirty="0"/>
          </a:p>
          <a:p>
            <a:r>
              <a:rPr lang="en-NO" dirty="0"/>
              <a:t>They are sometimes described as keys to boxes that you can share, </a:t>
            </a:r>
          </a:p>
          <a:p>
            <a:r>
              <a:rPr lang="en-NO" dirty="0"/>
              <a:t>but this is not entirely correct and has been the root of many misconceptions about capabilities.</a:t>
            </a:r>
          </a:p>
          <a:p>
            <a:endParaRPr lang="en-NO" dirty="0"/>
          </a:p>
          <a:p>
            <a:r>
              <a:rPr lang="en-NO" dirty="0"/>
              <a:t>They are an unforgeable reference to objects that gives access to objects/data, so it is sort of a «token» in Web Application world., e.g Alice has Read access to Resource.</a:t>
            </a:r>
          </a:p>
          <a:p>
            <a:endParaRPr lang="en-NO" dirty="0"/>
          </a:p>
          <a:p>
            <a:r>
              <a:rPr lang="en-NO" dirty="0"/>
              <a:t>A capability you can delegate (share), revoke and compose.</a:t>
            </a:r>
          </a:p>
          <a:p>
            <a:endParaRPr lang="en-NO" dirty="0"/>
          </a:p>
          <a:p>
            <a:r>
              <a:rPr lang="en-NO" dirty="0"/>
              <a:t>Millers paper Capabiliti Myths demolished.</a:t>
            </a:r>
          </a:p>
          <a:p>
            <a:endParaRPr lang="en-NO" dirty="0"/>
          </a:p>
          <a:p>
            <a:endParaRPr lang="en-NO" dirty="0"/>
          </a:p>
          <a:p>
            <a:endParaRPr lang="en-NO" dirty="0"/>
          </a:p>
          <a:p>
            <a:endParaRPr lang="en-NO" dirty="0"/>
          </a:p>
          <a:p>
            <a:endParaRPr lang="en-NO" dirty="0"/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0552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NO" dirty="0"/>
              <a:t>irst myth is equivalence myth and it is about the belief that ACL and Capabilities are the same. </a:t>
            </a:r>
            <a:br>
              <a:rPr lang="en-NO" dirty="0"/>
            </a:br>
            <a:r>
              <a:rPr lang="en-NO" dirty="0"/>
              <a:t>Miller show this incorrect with this drawing, where we can se that for ACLs the arrows for the access rights are pointing to the identity subject.</a:t>
            </a:r>
          </a:p>
          <a:p>
            <a:r>
              <a:rPr lang="en-NO" dirty="0"/>
              <a:t>And that in the capability system, the arrows are pointing from the subject to the resources.</a:t>
            </a:r>
          </a:p>
          <a:p>
            <a:endParaRPr lang="en-NO" dirty="0"/>
          </a:p>
          <a:p>
            <a:r>
              <a:rPr lang="en-NO" dirty="0"/>
              <a:t>So the difference is t</a:t>
            </a:r>
            <a:r>
              <a:rPr lang="en-GB" dirty="0"/>
              <a:t>ha</a:t>
            </a:r>
            <a:r>
              <a:rPr lang="en-NO" dirty="0"/>
              <a:t>t in ACL, the write permission is on the Resource, and pointing to the subject (identity for ACL) </a:t>
            </a:r>
          </a:p>
          <a:p>
            <a:r>
              <a:rPr lang="en-GB" dirty="0"/>
              <a:t>A</a:t>
            </a:r>
            <a:r>
              <a:rPr lang="en-NO" dirty="0"/>
              <a:t>nd for capabilities, the capabilities read, and execute for Alice is pointing to App.out and not the same way as ACLs.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73336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Confinement myth is about with whom and how to share capabilities between subjects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capability-based system.</a:t>
            </a:r>
          </a:p>
          <a:p>
            <a:endParaRPr lang="en-N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O" dirty="0"/>
              <a:t>Trust is an important part of the capability system and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to have an authorized path for both subjects to share a capability.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unconfined part cannot happen, Alice cannot delegate read to bob as she does not have an authorized path to bob.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68085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irrevocability myth is linked to the confinement myth and argues that one cannot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revoke access in a capability-based system when sharing a capability with a subject.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capability is a reference with access privileges to a resource subject, and since the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with the capability holder, one cannot revoke this capability from the holder.</a:t>
            </a:r>
          </a:p>
          <a:p>
            <a:endParaRPr lang="en-NO" dirty="0"/>
          </a:p>
          <a:p>
            <a:r>
              <a:rPr lang="en-NO" dirty="0"/>
              <a:t>Millers show this working with this example.</a:t>
            </a:r>
          </a:p>
          <a:p>
            <a:r>
              <a:rPr lang="en-NO" dirty="0"/>
              <a:t>Here we share the read capability, which we can revoke throughout revokable capability, </a:t>
            </a:r>
          </a:p>
          <a:p>
            <a:r>
              <a:rPr lang="en-GB" dirty="0"/>
              <a:t>A</a:t>
            </a:r>
            <a:r>
              <a:rPr lang="en-NO" dirty="0"/>
              <a:t>nd also maintain our private authorization path that ensures our reading of the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4254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to have a complete capability system, we need an authorization server that we can communicate and understand our capabilities.</a:t>
            </a:r>
          </a:p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1108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will start with some motivation for the importance of access control and some insight to today’s security landscape regarding access control.</a:t>
            </a:r>
          </a:p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900009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88805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7096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the first part we looked at and tried some different designs.</a:t>
            </a:r>
          </a:p>
          <a:p>
            <a:endParaRPr lang="en-GB" dirty="0"/>
          </a:p>
          <a:p>
            <a:r>
              <a:rPr lang="en-GB" dirty="0"/>
              <a:t>1a. Gave a sense of capabilities when writing code, but it was prone to a lot of duplicate code and the developer did not have to adhere to the design, it could just circumvent it.</a:t>
            </a:r>
          </a:p>
          <a:p>
            <a:endParaRPr lang="en-GB" dirty="0"/>
          </a:p>
          <a:p>
            <a:r>
              <a:rPr lang="en-GB" dirty="0"/>
              <a:t>1b. </a:t>
            </a:r>
            <a:r>
              <a:rPr lang="en-GB" dirty="0" err="1"/>
              <a:t>Typestate</a:t>
            </a:r>
            <a:r>
              <a:rPr lang="en-GB" dirty="0"/>
              <a:t>, is a idea that you when you turn on a lightbulb, the option to turn it off is available. You cannot turn on a lightbulb that is already on. Using this code design, we tried, to get access attributes into the data structure. So if a object I only with READ, you can only read it, but this also.</a:t>
            </a:r>
          </a:p>
          <a:p>
            <a:endParaRPr lang="en-GB" dirty="0"/>
          </a:p>
          <a:p>
            <a:r>
              <a:rPr lang="en-GB" dirty="0"/>
              <a:t>1c. Macro we used is based Zack Mullaly’s discussion. The macro seem promising, we were able to compose several capabilities into a good design and use this to create an API with good structure.</a:t>
            </a:r>
          </a:p>
          <a:p>
            <a:r>
              <a:rPr lang="en-GB" dirty="0"/>
              <a:t>But it required a lot of extra effort for the developer to adhere to the design, why should he do it?</a:t>
            </a:r>
          </a:p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81851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33451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00903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Resulting in this library using procedural macros.</a:t>
            </a:r>
          </a:p>
          <a:p>
            <a:endParaRPr lang="en-NO" dirty="0"/>
          </a:p>
          <a:p>
            <a:r>
              <a:rPr lang="en-NO" dirty="0"/>
              <a:t>On line 7, we define the Database engine we want to use for our capability service, and it acts as a wrapper for the system.</a:t>
            </a:r>
          </a:p>
          <a:p>
            <a:endParaRPr lang="en-NO" dirty="0"/>
          </a:p>
          <a:p>
            <a:r>
              <a:rPr lang="en-NO" dirty="0"/>
              <a:t>We then can for our data structure, connect it to with the Capabilities macro on line 1.</a:t>
            </a:r>
          </a:p>
          <a:p>
            <a:r>
              <a:rPr lang="en-NO" dirty="0"/>
              <a:t>We list in this example only one Capability, Delete, but it can be a list of capabilities.</a:t>
            </a:r>
          </a:p>
          <a:p>
            <a:endParaRPr lang="en-NO" dirty="0"/>
          </a:p>
          <a:p>
            <a:r>
              <a:rPr lang="en-NO" dirty="0"/>
              <a:t>For each capability, we need to create a function that handles that operation, if not the compiler complains and will not compile our code. </a:t>
            </a:r>
          </a:p>
          <a:p>
            <a:r>
              <a:rPr lang="en-NO" dirty="0"/>
              <a:t>We use the capability macro to link the Delete, Orders to the data structure.</a:t>
            </a:r>
          </a:p>
          <a:p>
            <a:endParaRPr lang="en-NO" dirty="0"/>
          </a:p>
          <a:p>
            <a:r>
              <a:rPr lang="en-NO" dirty="0"/>
              <a:t>Unfortunately I have not implemented any control over the input of the SQL query, so a developer can create a SQL query that creates data when it should delete.</a:t>
            </a:r>
          </a:p>
          <a:p>
            <a:r>
              <a:rPr lang="en-NO" dirty="0"/>
              <a:t>Also, </a:t>
            </a:r>
            <a:r>
              <a:rPr lang="en-GB" dirty="0"/>
              <a:t>I</a:t>
            </a:r>
            <a:r>
              <a:rPr lang="en-NO" dirty="0"/>
              <a:t> believe the database should be supporting capabilities eliminating the need to parse the developer input.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771158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NO" dirty="0"/>
              <a:t>ere is another example of the code we generate from the capability procedural macro.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805190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This is the API endpoint that the web app sends the requests.</a:t>
            </a:r>
          </a:p>
          <a:p>
            <a:r>
              <a:rPr lang="en-NO" dirty="0"/>
              <a:t>It parses the capability and validates it, if it is valid this function will run, </a:t>
            </a:r>
          </a:p>
          <a:p>
            <a:r>
              <a:rPr lang="en-NO" dirty="0"/>
              <a:t>then it will pass the capability to the match on line 15.</a:t>
            </a:r>
          </a:p>
          <a:p>
            <a:r>
              <a:rPr lang="en-GB" dirty="0"/>
              <a:t>If you pass a Read for a Create it will fail and return.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648452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Here is a visual step by step of the previous code snippets inside the API.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52186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76144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They are crucial for how we design our software and are responsible for securing access to our data in our applications.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We have four access control models, they are ACL, RBAC, ABAC and CBAC.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These four models define how we can interact with data in our application.</a:t>
            </a:r>
          </a:p>
          <a:p>
            <a:pPr marL="171450" indent="-171450">
              <a:buFontTx/>
              <a:buChar char="-"/>
            </a:pPr>
            <a:r>
              <a:rPr lang="en-GB" dirty="0"/>
              <a:t>And if is following GDPR Privacy.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r>
              <a:rPr lang="en-GB" dirty="0"/>
              <a:t>Definition: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“Access control enforces policy such that users cannot act outside of their intended permissions”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198626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416459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built the basis of a proof of concept capability-based access control system for web applications and showed it in use.</a:t>
            </a:r>
          </a:p>
          <a:p>
            <a:endParaRPr lang="en-GB" dirty="0"/>
          </a:p>
          <a:p>
            <a:r>
              <a:rPr lang="en-GB" dirty="0"/>
              <a:t>We have created a library so developers easily can develop and adhere to the design so we can reduce any confused deputy. </a:t>
            </a:r>
          </a:p>
          <a:p>
            <a:r>
              <a:rPr lang="en-GB" dirty="0"/>
              <a:t>A capability can only run a specific function in the code.</a:t>
            </a:r>
          </a:p>
          <a:p>
            <a:r>
              <a:rPr lang="en-GB" dirty="0"/>
              <a:t>This library is lacking some work especially when it comes to complex data models.</a:t>
            </a:r>
          </a:p>
          <a:p>
            <a:endParaRPr lang="en-GB" dirty="0"/>
          </a:p>
          <a:p>
            <a:r>
              <a:rPr lang="en-GB" dirty="0"/>
              <a:t>It’s far from perfect since the confinement and delegation problem is not solved. </a:t>
            </a:r>
          </a:p>
          <a:p>
            <a:r>
              <a:rPr lang="en-GB" dirty="0"/>
              <a:t>It requires an extension of the GNAP protocol. Future work.</a:t>
            </a:r>
          </a:p>
          <a:p>
            <a:endParaRPr lang="en-GB" dirty="0"/>
          </a:p>
          <a:p>
            <a:r>
              <a:rPr lang="en-GB" dirty="0"/>
              <a:t>A crucial component that does not support capabilities, is the database.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49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299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OWASP - Open Web Application Security Project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It is a non-profit organization that has been the last 20 years publishing articles, documentation, and tools for web application security.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They are collecting data from partner organizations, and have collected data for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500,000 applications.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Their Top10, the product of their analysis which is a categorization of security problems and explanations of how to mitigate these problems is considered an industry standard.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This is why we care about OWASPs findings</a:t>
            </a:r>
          </a:p>
          <a:p>
            <a:pPr marL="171450" indent="-171450">
              <a:buFontTx/>
              <a:buChar char="-"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round, they did a different approach for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data., instead of asking for data for specific CWE. Common Weakness Enumerations</a:t>
            </a:r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asked for any CWE and then did an analysis of the data, </a:t>
            </a:r>
          </a:p>
          <a:p>
            <a:pPr marL="171450" indent="-171450">
              <a:buFontTx/>
              <a:buChar char="-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this has led to some new categories and a big update of their Top10.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47227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6215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INSECURE Design: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Insecure design is a broad category representing different weaknesses, expressed as “missing or ineffective control design.”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dirty="0"/>
              <a:t>SECURITY </a:t>
            </a:r>
            <a:r>
              <a:rPr lang="en-GB" dirty="0" err="1"/>
              <a:t>MiSCONFIG</a:t>
            </a:r>
            <a:r>
              <a:rPr lang="en-GB" dirty="0"/>
              <a:t>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server does not send security headers or directives, or they are not set to secure values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&amp; Auth: Previously known as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Broken Authentication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covers such problems as Permits default, weak, or well-known passwords, 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5187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their data, 94% of the applications they </a:t>
            </a:r>
            <a:r>
              <a:rPr lang="en-GB" dirty="0" err="1"/>
              <a:t>analyzed</a:t>
            </a:r>
            <a:r>
              <a:rPr lang="en-GB" dirty="0"/>
              <a:t> had some form of broken access control</a:t>
            </a:r>
          </a:p>
          <a:p>
            <a:r>
              <a:rPr lang="en-GB" dirty="0"/>
              <a:t>This is quite a lot.</a:t>
            </a:r>
          </a:p>
          <a:p>
            <a:endParaRPr lang="en-GB" dirty="0"/>
          </a:p>
          <a:p>
            <a:r>
              <a:rPr lang="en-GB" dirty="0"/>
              <a:t>And the root problems listed in this category are the following.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44623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Confused deputy is best described when a user is interacting with another privileged process,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tricking the privileged process with valid input to overwrite sensitive information outside the user’s intended permissions,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 Hardy in 2003,  wrote a paper named “Confused Deputy” where this term and example comes from.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problem occurs because two principals act together: (1) the user with limited access and (2) the process with access to the sensitive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Hardy’s example was in an operating system, writing to the filesystem,  using ACL  and was not able to mitigate this problem.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Arguing Capabilities are the way to go so solve this problem.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Capabilities are unforgeable tokens describing the authorization to access a resource for a principal.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Capabilities may be transferred between principals, and are eliminating this problem.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07556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Web Application Architecture is similar to the example we described in Confused Deputy.</a:t>
            </a:r>
          </a:p>
          <a:p>
            <a:endParaRPr lang="en-NO" dirty="0"/>
          </a:p>
          <a:p>
            <a:r>
              <a:rPr lang="en-NO" dirty="0"/>
              <a:t>We usually have a browser that issues all our interactions to an API, usually a RESTful API.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O" dirty="0"/>
              <a:t>RESTful stands for REPresentational State Transfer, and is a style of API that has been increasingly popular since 2005.</a:t>
            </a:r>
          </a:p>
          <a:p>
            <a:endParaRPr lang="en-NO" dirty="0"/>
          </a:p>
          <a:p>
            <a:r>
              <a:rPr lang="en-NO" dirty="0"/>
              <a:t>A RESTful API is built on top of HTTP protocol, making it easy to be interacted with from a web browser. </a:t>
            </a:r>
          </a:p>
          <a:p>
            <a:r>
              <a:rPr lang="en-NO" dirty="0"/>
              <a:t>You can use the different HTTP GET, POST, or DELETE messages to fetch and manipulate data in the API.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O" dirty="0"/>
              <a:t>The HTTP calls lets the API act as the business logic between us and the stored data in a database.</a:t>
            </a:r>
          </a:p>
          <a:p>
            <a:endParaRPr lang="en-NO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constraints in a RESTful API design is statelessness.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Statelessness ensures that RESTful APIs are not designed to handle sessions state, e.g. authentication, making RESTful APIs prone to Cross-site request forgery (CSRF).</a:t>
            </a:r>
          </a:p>
          <a:p>
            <a:endParaRPr lang="en-NO" dirty="0"/>
          </a:p>
          <a:p>
            <a:r>
              <a:rPr lang="en-NO" dirty="0"/>
              <a:t>Also achieving the principal of least privilege can be really hard, you can restrict a lot for the user in the ”userland” but when the developer is interacting with data in the ”sensitiveland” </a:t>
            </a:r>
          </a:p>
          <a:p>
            <a:r>
              <a:rPr lang="en-NO" dirty="0"/>
              <a:t>it is still prone to confused deputy problems.</a:t>
            </a:r>
          </a:p>
          <a:p>
            <a:endParaRPr lang="en-NO" dirty="0"/>
          </a:p>
          <a:p>
            <a:r>
              <a:rPr lang="en-NO" dirty="0"/>
              <a:t>You can try to use special patterns to get the Principle of Least Privilege to reduce the attack surface, but in most cases you will still </a:t>
            </a:r>
            <a:r>
              <a:rPr lang="en-GB" dirty="0"/>
              <a:t>ha</a:t>
            </a:r>
            <a:r>
              <a:rPr lang="en-NO" dirty="0"/>
              <a:t>ve to access all the data in the database in some way.</a:t>
            </a:r>
          </a:p>
          <a:p>
            <a:endParaRPr lang="en-N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O" dirty="0"/>
              <a:t>Similarity with Browser – API a</a:t>
            </a:r>
            <a:r>
              <a:rPr lang="en-GB" dirty="0" err="1"/>
              <a:t>nd</a:t>
            </a:r>
            <a:r>
              <a:rPr lang="en-NO" dirty="0"/>
              <a:t> Confused Deputy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2033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 descr="Title field first page"/>
          <p:cNvSpPr>
            <a:spLocks noGrp="1"/>
          </p:cNvSpPr>
          <p:nvPr>
            <p:ph type="ctrTitle" hasCustomPrompt="1"/>
          </p:nvPr>
        </p:nvSpPr>
        <p:spPr>
          <a:xfrm>
            <a:off x="1115616" y="843558"/>
            <a:ext cx="6912768" cy="1912609"/>
          </a:xfrm>
        </p:spPr>
        <p:txBody>
          <a:bodyPr lIns="0" tIns="0" rIns="0" anchor="b" anchorCtr="0">
            <a:normAutofit/>
          </a:bodyPr>
          <a:lstStyle>
            <a:lvl1pPr marL="0" algn="ctr">
              <a:lnSpc>
                <a:spcPct val="100000"/>
              </a:lnSpc>
              <a:defRPr sz="3000" b="1" i="0" u="none" cap="none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Undertittel 2" descr="Subtitle field"/>
          <p:cNvSpPr>
            <a:spLocks noGrp="1"/>
          </p:cNvSpPr>
          <p:nvPr>
            <p:ph type="subTitle" idx="1" hasCustomPrompt="1"/>
          </p:nvPr>
        </p:nvSpPr>
        <p:spPr>
          <a:xfrm>
            <a:off x="1115616" y="3147510"/>
            <a:ext cx="6912768" cy="936408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  <p:sp>
        <p:nvSpPr>
          <p:cNvPr id="8" name="Plassholder for bunntekst 7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cxnSp>
        <p:nvCxnSpPr>
          <p:cNvPr id="7" name="Rett pil 6">
            <a:extLst>
              <a:ext uri="{FF2B5EF4-FFF2-40B4-BE49-F238E27FC236}">
                <a16:creationId xmlns:a16="http://schemas.microsoft.com/office/drawing/2014/main" id="{A34C3436-C71A-FB4A-8C35-92B3E09D274B}"/>
              </a:ext>
            </a:extLst>
          </p:cNvPr>
          <p:cNvCxnSpPr/>
          <p:nvPr userDrawn="1"/>
        </p:nvCxnSpPr>
        <p:spPr>
          <a:xfrm>
            <a:off x="4551995" y="-308570"/>
            <a:ext cx="0" cy="2107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Sylinder 8">
            <a:extLst>
              <a:ext uri="{FF2B5EF4-FFF2-40B4-BE49-F238E27FC236}">
                <a16:creationId xmlns:a16="http://schemas.microsoft.com/office/drawing/2014/main" id="{8082DCD5-A22D-9844-A292-6B0CC74A5CBA}"/>
              </a:ext>
            </a:extLst>
          </p:cNvPr>
          <p:cNvSpPr txBox="1"/>
          <p:nvPr userDrawn="1"/>
        </p:nvSpPr>
        <p:spPr>
          <a:xfrm>
            <a:off x="1094929" y="-762054"/>
            <a:ext cx="6933455" cy="40011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Here you can write unit/affiliation.</a:t>
            </a:r>
            <a:br>
              <a:rPr lang="en-US" sz="1000" i="1" dirty="0"/>
            </a:br>
            <a:r>
              <a:rPr lang="en-US" sz="1000" i="1" dirty="0"/>
              <a:t>To change content go to: Menu -&gt; Insert (Mac=Display) -&gt; Header and Footer</a:t>
            </a:r>
            <a:endParaRPr lang="nb-NO" sz="1000" i="1" dirty="0"/>
          </a:p>
        </p:txBody>
      </p:sp>
      <p:pic>
        <p:nvPicPr>
          <p:cNvPr id="10" name="Bilde 9" descr="UiB logo">
            <a:extLst>
              <a:ext uri="{FF2B5EF4-FFF2-40B4-BE49-F238E27FC236}">
                <a16:creationId xmlns:a16="http://schemas.microsoft.com/office/drawing/2014/main" id="{72349FA0-A53E-6647-88C5-8931F1B337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1833" y="3948983"/>
            <a:ext cx="378253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98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 with subtitl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 descr="Subtitle field 1"/>
          <p:cNvSpPr>
            <a:spLocks noGrp="1"/>
          </p:cNvSpPr>
          <p:nvPr>
            <p:ph type="body" idx="1" hasCustomPrompt="1"/>
          </p:nvPr>
        </p:nvSpPr>
        <p:spPr>
          <a:xfrm>
            <a:off x="1022920" y="1581640"/>
            <a:ext cx="3420000" cy="43204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5" name="Plassholder for tekst 4" descr="Subtitle field 2"/>
          <p:cNvSpPr>
            <a:spLocks noGrp="1"/>
          </p:cNvSpPr>
          <p:nvPr>
            <p:ph type="body" sz="quarter" idx="3" hasCustomPrompt="1"/>
          </p:nvPr>
        </p:nvSpPr>
        <p:spPr>
          <a:xfrm>
            <a:off x="4752400" y="1581640"/>
            <a:ext cx="3420000" cy="43204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10" name="Plassholder for innhold 2" descr="Text field 1"/>
          <p:cNvSpPr>
            <a:spLocks noGrp="1"/>
          </p:cNvSpPr>
          <p:nvPr>
            <p:ph sz="half" idx="13" hasCustomPrompt="1"/>
          </p:nvPr>
        </p:nvSpPr>
        <p:spPr>
          <a:xfrm>
            <a:off x="1022920" y="2092345"/>
            <a:ext cx="3420000" cy="235161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11" name="Plassholder for innhold 3" descr="Text field 2"/>
          <p:cNvSpPr>
            <a:spLocks noGrp="1"/>
          </p:cNvSpPr>
          <p:nvPr>
            <p:ph sz="half" idx="2" hasCustomPrompt="1"/>
          </p:nvPr>
        </p:nvSpPr>
        <p:spPr>
          <a:xfrm>
            <a:off x="4752400" y="2092345"/>
            <a:ext cx="3420000" cy="235161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12" name="Tittel 1" descr="Title field"/>
          <p:cNvSpPr>
            <a:spLocks noGrp="1"/>
          </p:cNvSpPr>
          <p:nvPr>
            <p:ph type="title" hasCustomPrompt="1"/>
          </p:nvPr>
        </p:nvSpPr>
        <p:spPr>
          <a:xfrm>
            <a:off x="1022920" y="804231"/>
            <a:ext cx="7149480" cy="48970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2" name="Plassholder for dato 1" descr="Date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/>
              <a:t>Date</a:t>
            </a:r>
            <a:endParaRPr lang="nb-NO" dirty="0"/>
          </a:p>
        </p:txBody>
      </p:sp>
      <p:sp>
        <p:nvSpPr>
          <p:cNvPr id="4" name="Plassholder for bunntekst 3" descr="Unit/affiliation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6" name="Plassholder for lysbildenummer 5" descr="Page numb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4" name="Bilde 13" descr="UiB emblem">
            <a:extLst>
              <a:ext uri="{FF2B5EF4-FFF2-40B4-BE49-F238E27FC236}">
                <a16:creationId xmlns:a16="http://schemas.microsoft.com/office/drawing/2014/main" id="{6625D749-1D54-444E-B79C-64C657009E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74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ntroduction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 descr="Text field"/>
          <p:cNvSpPr>
            <a:spLocks noGrp="1"/>
          </p:cNvSpPr>
          <p:nvPr>
            <p:ph idx="1" hasCustomPrompt="1"/>
          </p:nvPr>
        </p:nvSpPr>
        <p:spPr>
          <a:xfrm>
            <a:off x="3589570" y="1455950"/>
            <a:ext cx="4597350" cy="2916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tekst 3" descr="Subtitle field"/>
          <p:cNvSpPr>
            <a:spLocks noGrp="1"/>
          </p:cNvSpPr>
          <p:nvPr>
            <p:ph type="body" sz="half" idx="2" hasCustomPrompt="1"/>
          </p:nvPr>
        </p:nvSpPr>
        <p:spPr>
          <a:xfrm>
            <a:off x="1022921" y="1455950"/>
            <a:ext cx="2360241" cy="2916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8" name="Tittel 1" descr="Title field"/>
          <p:cNvSpPr>
            <a:spLocks noGrp="1"/>
          </p:cNvSpPr>
          <p:nvPr>
            <p:ph type="title" hasCustomPrompt="1"/>
          </p:nvPr>
        </p:nvSpPr>
        <p:spPr>
          <a:xfrm>
            <a:off x="1022920" y="804231"/>
            <a:ext cx="7149480" cy="48970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2" name="Plassholder for dato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 dirty="0"/>
              <a:t>Date</a:t>
            </a:r>
          </a:p>
        </p:txBody>
      </p:sp>
      <p:sp>
        <p:nvSpPr>
          <p:cNvPr id="5" name="Plassholder for bunntekst 4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6" name="Plassholder for lysbildenummer 5" descr="Pag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0" name="Bilde 9" descr="UiB emblem">
            <a:extLst>
              <a:ext uri="{FF2B5EF4-FFF2-40B4-BE49-F238E27FC236}">
                <a16:creationId xmlns:a16="http://schemas.microsoft.com/office/drawing/2014/main" id="{0A9A097B-2D2F-C342-9F0F-01464EE5DC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05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 descr="Title field"/>
          <p:cNvSpPr>
            <a:spLocks noGrp="1"/>
          </p:cNvSpPr>
          <p:nvPr>
            <p:ph type="title" hasCustomPrompt="1"/>
          </p:nvPr>
        </p:nvSpPr>
        <p:spPr>
          <a:xfrm>
            <a:off x="1022920" y="3514848"/>
            <a:ext cx="7164000" cy="42505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2500" b="1" i="0">
                <a:solidFill>
                  <a:srgbClr val="E54F46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bilde 2" descr="Here you can add a photo or an illustration"/>
          <p:cNvSpPr>
            <a:spLocks noGrp="1"/>
          </p:cNvSpPr>
          <p:nvPr>
            <p:ph type="pic" idx="1" hasCustomPrompt="1"/>
          </p:nvPr>
        </p:nvSpPr>
        <p:spPr>
          <a:xfrm>
            <a:off x="1022920" y="843558"/>
            <a:ext cx="7164000" cy="259822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photo</a:t>
            </a:r>
            <a:r>
              <a:rPr lang="nb-NO" dirty="0"/>
              <a:t> or </a:t>
            </a:r>
            <a:r>
              <a:rPr lang="nb-NO" dirty="0" err="1"/>
              <a:t>illustration</a:t>
            </a:r>
            <a:endParaRPr lang="nb-NO" dirty="0"/>
          </a:p>
        </p:txBody>
      </p:sp>
      <p:sp>
        <p:nvSpPr>
          <p:cNvPr id="4" name="Plassholder for tekst 3" descr="Subtitle field"/>
          <p:cNvSpPr>
            <a:spLocks noGrp="1"/>
          </p:cNvSpPr>
          <p:nvPr>
            <p:ph type="body" sz="half" idx="2" hasCustomPrompt="1"/>
          </p:nvPr>
        </p:nvSpPr>
        <p:spPr>
          <a:xfrm>
            <a:off x="1022920" y="4047914"/>
            <a:ext cx="6285384" cy="39604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5" name="Plassholder for dato 4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 dirty="0"/>
              <a:t>Date</a:t>
            </a:r>
          </a:p>
        </p:txBody>
      </p:sp>
      <p:sp>
        <p:nvSpPr>
          <p:cNvPr id="6" name="Plassholder for bunntekst 5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7" name="Plassholder for lysbildenummer 6" descr="Pag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0" name="Bilde 9" descr="UiB emblem">
            <a:extLst>
              <a:ext uri="{FF2B5EF4-FFF2-40B4-BE49-F238E27FC236}">
                <a16:creationId xmlns:a16="http://schemas.microsoft.com/office/drawing/2014/main" id="{1523E00E-B9FA-CB49-AF2A-F3BDFBEA1B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66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unntekst 2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</p:spTree>
    <p:extLst>
      <p:ext uri="{BB962C8B-B14F-4D97-AF65-F5344CB8AC3E}">
        <p14:creationId xmlns:p14="http://schemas.microsoft.com/office/powerpoint/2010/main" val="2074680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 descr="Red background">
            <a:extLst>
              <a:ext uri="{FF2B5EF4-FFF2-40B4-BE49-F238E27FC236}">
                <a16:creationId xmlns:a16="http://schemas.microsoft.com/office/drawing/2014/main" id="{5E514FDA-87D0-F24D-A4E3-0F229EE1F0E1}"/>
              </a:ext>
            </a:extLst>
          </p:cNvPr>
          <p:cNvSpPr/>
          <p:nvPr userDrawn="1"/>
        </p:nvSpPr>
        <p:spPr>
          <a:xfrm>
            <a:off x="261000" y="143977"/>
            <a:ext cx="8622000" cy="4855546"/>
          </a:xfrm>
          <a:prstGeom prst="rect">
            <a:avLst/>
          </a:prstGeom>
          <a:solidFill>
            <a:srgbClr val="E54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" name="Bilde 3" descr="UiB emblem">
            <a:extLst>
              <a:ext uri="{FF2B5EF4-FFF2-40B4-BE49-F238E27FC236}">
                <a16:creationId xmlns:a16="http://schemas.microsoft.com/office/drawing/2014/main" id="{DE44B76B-F552-6745-8FD4-0DE05C8B6E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50" y="1275606"/>
            <a:ext cx="2019300" cy="2019300"/>
          </a:xfrm>
          <a:prstGeom prst="rect">
            <a:avLst/>
          </a:prstGeom>
        </p:spPr>
      </p:pic>
      <p:cxnSp>
        <p:nvCxnSpPr>
          <p:cNvPr id="8" name="Rett linje 7" descr="Line">
            <a:extLst>
              <a:ext uri="{FF2B5EF4-FFF2-40B4-BE49-F238E27FC236}">
                <a16:creationId xmlns:a16="http://schemas.microsoft.com/office/drawing/2014/main" id="{9F4FCB4C-80B3-F24D-8BDB-01A91D3846B3}"/>
              </a:ext>
            </a:extLst>
          </p:cNvPr>
          <p:cNvCxnSpPr>
            <a:cxnSpLocks/>
          </p:cNvCxnSpPr>
          <p:nvPr userDrawn="1"/>
        </p:nvCxnSpPr>
        <p:spPr>
          <a:xfrm>
            <a:off x="2030012" y="3579862"/>
            <a:ext cx="508397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lassholder for tekst 10" descr="Field showing webpage address (uib.no)">
            <a:extLst>
              <a:ext uri="{FF2B5EF4-FFF2-40B4-BE49-F238E27FC236}">
                <a16:creationId xmlns:a16="http://schemas.microsoft.com/office/drawing/2014/main" id="{2E2D51E0-D553-7444-A2FF-FE22249ED9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7244" y="3795886"/>
            <a:ext cx="4989513" cy="43338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nb-NO" dirty="0" err="1"/>
              <a:t>uib.no</a:t>
            </a:r>
            <a:endParaRPr lang="nb-NO" dirty="0"/>
          </a:p>
        </p:txBody>
      </p:sp>
      <p:pic>
        <p:nvPicPr>
          <p:cNvPr id="16" name="Bilde 15" descr="Frame">
            <a:extLst>
              <a:ext uri="{FF2B5EF4-FFF2-40B4-BE49-F238E27FC236}">
                <a16:creationId xmlns:a16="http://schemas.microsoft.com/office/drawing/2014/main" id="{C4CE5DA3-83B9-024C-A8B5-5F3CB4058A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page with pink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 descr="Title field first page"/>
          <p:cNvSpPr>
            <a:spLocks noGrp="1"/>
          </p:cNvSpPr>
          <p:nvPr>
            <p:ph type="ctrTitle" hasCustomPrompt="1"/>
          </p:nvPr>
        </p:nvSpPr>
        <p:spPr>
          <a:xfrm>
            <a:off x="1115616" y="843558"/>
            <a:ext cx="6912768" cy="1912609"/>
          </a:xfrm>
        </p:spPr>
        <p:txBody>
          <a:bodyPr lIns="0" tIns="0" rIns="0" anchor="b" anchorCtr="0">
            <a:normAutofit/>
          </a:bodyPr>
          <a:lstStyle>
            <a:lvl1pPr marL="0" algn="ctr">
              <a:lnSpc>
                <a:spcPct val="100000"/>
              </a:lnSpc>
              <a:defRPr sz="3000" b="1" i="0" u="none" cap="none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Undertittel 2" descr="Subtitle field"/>
          <p:cNvSpPr>
            <a:spLocks noGrp="1"/>
          </p:cNvSpPr>
          <p:nvPr>
            <p:ph type="subTitle" idx="1" hasCustomPrompt="1"/>
          </p:nvPr>
        </p:nvSpPr>
        <p:spPr>
          <a:xfrm>
            <a:off x="1115616" y="3147510"/>
            <a:ext cx="6912768" cy="936408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8" name="Plassholder for bunntekst 7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pic>
        <p:nvPicPr>
          <p:cNvPr id="11" name="Bilde 10" descr="UiB logo">
            <a:extLst>
              <a:ext uri="{FF2B5EF4-FFF2-40B4-BE49-F238E27FC236}">
                <a16:creationId xmlns:a16="http://schemas.microsoft.com/office/drawing/2014/main" id="{1D185F72-5C4F-B34D-90E7-52435FF834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1833" y="3948983"/>
            <a:ext cx="3782535" cy="720000"/>
          </a:xfrm>
          <a:prstGeom prst="rect">
            <a:avLst/>
          </a:prstGeom>
        </p:spPr>
      </p:pic>
      <p:cxnSp>
        <p:nvCxnSpPr>
          <p:cNvPr id="12" name="Rett pil 11">
            <a:extLst>
              <a:ext uri="{FF2B5EF4-FFF2-40B4-BE49-F238E27FC236}">
                <a16:creationId xmlns:a16="http://schemas.microsoft.com/office/drawing/2014/main" id="{439F1D30-E75C-384D-BE56-671A855B017F}"/>
              </a:ext>
            </a:extLst>
          </p:cNvPr>
          <p:cNvCxnSpPr/>
          <p:nvPr userDrawn="1"/>
        </p:nvCxnSpPr>
        <p:spPr>
          <a:xfrm>
            <a:off x="4551995" y="-308570"/>
            <a:ext cx="0" cy="2107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7C9F3718-DF27-0A43-B932-6B42AC990253}"/>
              </a:ext>
            </a:extLst>
          </p:cNvPr>
          <p:cNvSpPr txBox="1"/>
          <p:nvPr userDrawn="1"/>
        </p:nvSpPr>
        <p:spPr>
          <a:xfrm>
            <a:off x="1094929" y="-762054"/>
            <a:ext cx="6933455" cy="40011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You can write unit/affiliation.</a:t>
            </a:r>
            <a:br>
              <a:rPr lang="en-US" sz="1000" i="1" dirty="0"/>
            </a:br>
            <a:r>
              <a:rPr lang="en-US" sz="1000" i="1" dirty="0"/>
              <a:t>To change content go to: Menu -&gt; Insert (Mac = Display) -&gt; Header and Footer</a:t>
            </a:r>
            <a:endParaRPr lang="nb-NO" sz="1000" i="1" dirty="0"/>
          </a:p>
        </p:txBody>
      </p:sp>
    </p:spTree>
    <p:extLst>
      <p:ext uri="{BB962C8B-B14F-4D97-AF65-F5344CB8AC3E}">
        <p14:creationId xmlns:p14="http://schemas.microsoft.com/office/powerpoint/2010/main" val="2232587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page with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 descr="Here you can add a photo or an illustration">
            <a:extLst>
              <a:ext uri="{FF2B5EF4-FFF2-40B4-BE49-F238E27FC236}">
                <a16:creationId xmlns:a16="http://schemas.microsoft.com/office/drawing/2014/main" id="{9F581FC9-99B3-254C-94AA-E2A348666E3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59200" y="259200"/>
            <a:ext cx="8622000" cy="2703600"/>
          </a:xfrm>
        </p:spPr>
        <p:txBody>
          <a:bodyPr/>
          <a:lstStyle/>
          <a:p>
            <a:r>
              <a:rPr lang="nb-NO" dirty="0"/>
              <a:t>Picture</a:t>
            </a:r>
          </a:p>
        </p:txBody>
      </p:sp>
      <p:sp>
        <p:nvSpPr>
          <p:cNvPr id="7" name="Rektangel 6" descr="Red background">
            <a:extLst>
              <a:ext uri="{FF2B5EF4-FFF2-40B4-BE49-F238E27FC236}">
                <a16:creationId xmlns:a16="http://schemas.microsoft.com/office/drawing/2014/main" id="{9C451960-1C73-5142-9372-646907BA7A21}"/>
              </a:ext>
            </a:extLst>
          </p:cNvPr>
          <p:cNvSpPr/>
          <p:nvPr userDrawn="1"/>
        </p:nvSpPr>
        <p:spPr>
          <a:xfrm>
            <a:off x="259200" y="2962800"/>
            <a:ext cx="8622000" cy="2016224"/>
          </a:xfrm>
          <a:prstGeom prst="rect">
            <a:avLst/>
          </a:prstGeom>
          <a:solidFill>
            <a:srgbClr val="E54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 descr="Title field first page"/>
          <p:cNvSpPr>
            <a:spLocks noGrp="1"/>
          </p:cNvSpPr>
          <p:nvPr>
            <p:ph type="ctrTitle" hasCustomPrompt="1"/>
          </p:nvPr>
        </p:nvSpPr>
        <p:spPr>
          <a:xfrm>
            <a:off x="1115616" y="3169730"/>
            <a:ext cx="6120680" cy="842180"/>
          </a:xfrm>
        </p:spPr>
        <p:txBody>
          <a:bodyPr lIns="0" tIns="0" rIns="0" anchor="b" anchorCtr="0">
            <a:normAutofit/>
          </a:bodyPr>
          <a:lstStyle>
            <a:lvl1pPr marL="0" algn="l">
              <a:lnSpc>
                <a:spcPct val="100000"/>
              </a:lnSpc>
              <a:defRPr sz="3000" b="1" i="0" u="none" cap="none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Undertittel 2" descr="Subtitle field"/>
          <p:cNvSpPr>
            <a:spLocks noGrp="1"/>
          </p:cNvSpPr>
          <p:nvPr>
            <p:ph type="subTitle" idx="1" hasCustomPrompt="1"/>
          </p:nvPr>
        </p:nvSpPr>
        <p:spPr>
          <a:xfrm>
            <a:off x="1115616" y="4083614"/>
            <a:ext cx="6120680" cy="67108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7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8" name="Plassholder for bunntekst 7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pic>
        <p:nvPicPr>
          <p:cNvPr id="20" name="Bilde 19" descr="Frame">
            <a:extLst>
              <a:ext uri="{FF2B5EF4-FFF2-40B4-BE49-F238E27FC236}">
                <a16:creationId xmlns:a16="http://schemas.microsoft.com/office/drawing/2014/main" id="{CEE9D729-C29A-1946-A8F1-7593F293FD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Bilde 12" descr="UiB emblem">
            <a:extLst>
              <a:ext uri="{FF2B5EF4-FFF2-40B4-BE49-F238E27FC236}">
                <a16:creationId xmlns:a16="http://schemas.microsoft.com/office/drawing/2014/main" id="{1E508563-5736-5F46-BC43-BC967D2725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  <p:cxnSp>
        <p:nvCxnSpPr>
          <p:cNvPr id="11" name="Rett pil 10">
            <a:extLst>
              <a:ext uri="{FF2B5EF4-FFF2-40B4-BE49-F238E27FC236}">
                <a16:creationId xmlns:a16="http://schemas.microsoft.com/office/drawing/2014/main" id="{3B23B4CB-6C19-5A46-AB2F-5A30A7EBDF25}"/>
              </a:ext>
            </a:extLst>
          </p:cNvPr>
          <p:cNvCxnSpPr/>
          <p:nvPr userDrawn="1"/>
        </p:nvCxnSpPr>
        <p:spPr>
          <a:xfrm>
            <a:off x="4551995" y="-308570"/>
            <a:ext cx="0" cy="2107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5062446D-F9CC-7F4E-944B-00DFEB18B396}"/>
              </a:ext>
            </a:extLst>
          </p:cNvPr>
          <p:cNvSpPr txBox="1"/>
          <p:nvPr userDrawn="1"/>
        </p:nvSpPr>
        <p:spPr>
          <a:xfrm>
            <a:off x="1094929" y="-762054"/>
            <a:ext cx="6933455" cy="40011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You can write unit/affiliation.</a:t>
            </a:r>
            <a:br>
              <a:rPr lang="en-US" sz="1000" i="1" dirty="0"/>
            </a:br>
            <a:r>
              <a:rPr lang="en-US" sz="1000" i="1" dirty="0"/>
              <a:t>To change content go to: Menu -&gt; Insert (Mac = Display) -&gt; Header and Footer</a:t>
            </a:r>
            <a:endParaRPr lang="nb-NO" sz="1000" i="1" dirty="0"/>
          </a:p>
        </p:txBody>
      </p:sp>
    </p:spTree>
    <p:extLst>
      <p:ext uri="{BB962C8B-B14F-4D97-AF65-F5344CB8AC3E}">
        <p14:creationId xmlns:p14="http://schemas.microsoft.com/office/powerpoint/2010/main" val="37606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 descr="Title field"/>
          <p:cNvSpPr>
            <a:spLocks noGrp="1"/>
          </p:cNvSpPr>
          <p:nvPr>
            <p:ph type="title" hasCustomPrompt="1"/>
          </p:nvPr>
        </p:nvSpPr>
        <p:spPr>
          <a:xfrm>
            <a:off x="1022920" y="804231"/>
            <a:ext cx="7077472" cy="48970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innhold 2" descr="Text field"/>
          <p:cNvSpPr>
            <a:spLocks noGrp="1"/>
          </p:cNvSpPr>
          <p:nvPr>
            <p:ph idx="1" hasCustomPrompt="1"/>
          </p:nvPr>
        </p:nvSpPr>
        <p:spPr>
          <a:xfrm>
            <a:off x="1022920" y="1455950"/>
            <a:ext cx="7077472" cy="29160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dato 3" descr="Date"/>
          <p:cNvSpPr>
            <a:spLocks noGrp="1"/>
          </p:cNvSpPr>
          <p:nvPr>
            <p:ph type="dt" sz="half" idx="10"/>
          </p:nvPr>
        </p:nvSpPr>
        <p:spPr>
          <a:xfrm>
            <a:off x="467544" y="4587974"/>
            <a:ext cx="936104" cy="162018"/>
          </a:xfrm>
        </p:spPr>
        <p:txBody>
          <a:bodyPr/>
          <a:lstStyle>
            <a:lvl1pPr>
              <a:defRPr sz="900"/>
            </a:lvl1pPr>
          </a:lstStyle>
          <a:p>
            <a:r>
              <a:rPr lang="nb-NO" dirty="0"/>
              <a:t>Date</a:t>
            </a:r>
          </a:p>
        </p:txBody>
      </p:sp>
      <p:sp>
        <p:nvSpPr>
          <p:cNvPr id="5" name="Plassholder for bunntekst 4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6" name="Plassholder for lysbildenummer 5" descr="Page number"/>
          <p:cNvSpPr>
            <a:spLocks noGrp="1"/>
          </p:cNvSpPr>
          <p:nvPr>
            <p:ph type="sldNum" sz="quarter" idx="12"/>
          </p:nvPr>
        </p:nvSpPr>
        <p:spPr>
          <a:xfrm>
            <a:off x="1702418" y="4587974"/>
            <a:ext cx="709342" cy="162018"/>
          </a:xfrm>
        </p:spPr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8" name="Bilde 7" descr="UiB emblem">
            <a:extLst>
              <a:ext uri="{FF2B5EF4-FFF2-40B4-BE49-F238E27FC236}">
                <a16:creationId xmlns:a16="http://schemas.microsoft.com/office/drawing/2014/main" id="{6E6226CF-0285-E742-94F3-EEAD2EAE03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44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pink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 descr="Title field"/>
          <p:cNvSpPr>
            <a:spLocks noGrp="1"/>
          </p:cNvSpPr>
          <p:nvPr>
            <p:ph type="title" hasCustomPrompt="1"/>
          </p:nvPr>
        </p:nvSpPr>
        <p:spPr>
          <a:xfrm>
            <a:off x="1022920" y="804231"/>
            <a:ext cx="7077472" cy="48970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innhold 2" descr="Text field"/>
          <p:cNvSpPr>
            <a:spLocks noGrp="1"/>
          </p:cNvSpPr>
          <p:nvPr>
            <p:ph idx="1" hasCustomPrompt="1"/>
          </p:nvPr>
        </p:nvSpPr>
        <p:spPr>
          <a:xfrm>
            <a:off x="1022920" y="1455950"/>
            <a:ext cx="7077472" cy="29160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dato 3" descr="Date"/>
          <p:cNvSpPr>
            <a:spLocks noGrp="1"/>
          </p:cNvSpPr>
          <p:nvPr>
            <p:ph type="dt" sz="half" idx="10"/>
          </p:nvPr>
        </p:nvSpPr>
        <p:spPr>
          <a:xfrm>
            <a:off x="467544" y="4587974"/>
            <a:ext cx="936104" cy="162018"/>
          </a:xfrm>
        </p:spPr>
        <p:txBody>
          <a:bodyPr/>
          <a:lstStyle>
            <a:lvl1pPr>
              <a:defRPr sz="900"/>
            </a:lvl1pPr>
          </a:lstStyle>
          <a:p>
            <a:r>
              <a:rPr lang="nb-NO" dirty="0"/>
              <a:t>Date</a:t>
            </a:r>
          </a:p>
        </p:txBody>
      </p:sp>
      <p:sp>
        <p:nvSpPr>
          <p:cNvPr id="5" name="Plassholder for bunntekst 4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6" name="Plassholder for lysbildenummer 5" descr="Page number"/>
          <p:cNvSpPr>
            <a:spLocks noGrp="1"/>
          </p:cNvSpPr>
          <p:nvPr>
            <p:ph type="sldNum" sz="quarter" idx="12"/>
          </p:nvPr>
        </p:nvSpPr>
        <p:spPr>
          <a:xfrm>
            <a:off x="1702418" y="4587974"/>
            <a:ext cx="709342" cy="162018"/>
          </a:xfrm>
        </p:spPr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8" name="Bilde 7" descr="UiB emblem">
            <a:extLst>
              <a:ext uri="{FF2B5EF4-FFF2-40B4-BE49-F238E27FC236}">
                <a16:creationId xmlns:a16="http://schemas.microsoft.com/office/drawing/2014/main" id="{6E6226CF-0285-E742-94F3-EEAD2EAE03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13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white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 descr="Title field"/>
          <p:cNvSpPr>
            <a:spLocks noGrp="1"/>
          </p:cNvSpPr>
          <p:nvPr>
            <p:ph type="title" hasCustomPrompt="1"/>
          </p:nvPr>
        </p:nvSpPr>
        <p:spPr>
          <a:xfrm>
            <a:off x="1022920" y="804231"/>
            <a:ext cx="7077472" cy="48970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innhold 2" descr="Text field"/>
          <p:cNvSpPr>
            <a:spLocks noGrp="1"/>
          </p:cNvSpPr>
          <p:nvPr>
            <p:ph idx="1" hasCustomPrompt="1"/>
          </p:nvPr>
        </p:nvSpPr>
        <p:spPr>
          <a:xfrm>
            <a:off x="1022920" y="1455950"/>
            <a:ext cx="7077472" cy="29160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dato 3" descr="Date"/>
          <p:cNvSpPr>
            <a:spLocks noGrp="1"/>
          </p:cNvSpPr>
          <p:nvPr>
            <p:ph type="dt" sz="half" idx="10"/>
          </p:nvPr>
        </p:nvSpPr>
        <p:spPr>
          <a:xfrm>
            <a:off x="467544" y="4587974"/>
            <a:ext cx="936104" cy="162018"/>
          </a:xfrm>
        </p:spPr>
        <p:txBody>
          <a:bodyPr/>
          <a:lstStyle>
            <a:lvl1pPr>
              <a:defRPr sz="900"/>
            </a:lvl1pPr>
          </a:lstStyle>
          <a:p>
            <a:r>
              <a:rPr lang="nb-NO"/>
              <a:t>Date</a:t>
            </a:r>
            <a:endParaRPr lang="nb-NO" dirty="0"/>
          </a:p>
        </p:txBody>
      </p:sp>
      <p:sp>
        <p:nvSpPr>
          <p:cNvPr id="5" name="Plassholder for bunntekst 4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6" name="Plassholder for lysbildenummer 5" descr="Page number"/>
          <p:cNvSpPr>
            <a:spLocks noGrp="1"/>
          </p:cNvSpPr>
          <p:nvPr>
            <p:ph type="sldNum" sz="quarter" idx="12"/>
          </p:nvPr>
        </p:nvSpPr>
        <p:spPr>
          <a:xfrm>
            <a:off x="1702418" y="4587974"/>
            <a:ext cx="709342" cy="162018"/>
          </a:xfrm>
        </p:spPr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8" name="Bilde 7" descr="UiB emblem">
            <a:extLst>
              <a:ext uri="{FF2B5EF4-FFF2-40B4-BE49-F238E27FC236}">
                <a16:creationId xmlns:a16="http://schemas.microsoft.com/office/drawing/2014/main" id="{6E6226CF-0285-E742-94F3-EEAD2EAE03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53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 descr="Title field, title page"/>
          <p:cNvSpPr>
            <a:spLocks noGrp="1"/>
          </p:cNvSpPr>
          <p:nvPr>
            <p:ph type="title" hasCustomPrompt="1"/>
          </p:nvPr>
        </p:nvSpPr>
        <p:spPr>
          <a:xfrm>
            <a:off x="1022920" y="839911"/>
            <a:ext cx="6584776" cy="2649941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4000" b="1" i="0" u="none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pic>
        <p:nvPicPr>
          <p:cNvPr id="5" name="Bilde 4" descr="UiB emblem">
            <a:extLst>
              <a:ext uri="{FF2B5EF4-FFF2-40B4-BE49-F238E27FC236}">
                <a16:creationId xmlns:a16="http://schemas.microsoft.com/office/drawing/2014/main" id="{89940676-B87A-AB4F-9011-1DA74DCA39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97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empla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 descr="Here you can add a photo or an illustration">
            <a:extLst>
              <a:ext uri="{FF2B5EF4-FFF2-40B4-BE49-F238E27FC236}">
                <a16:creationId xmlns:a16="http://schemas.microsoft.com/office/drawing/2014/main" id="{9F581FC9-99B3-254C-94AA-E2A348666E3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59200" y="259200"/>
            <a:ext cx="8622000" cy="4616806"/>
          </a:xfrm>
          <a:noFill/>
        </p:spPr>
        <p:txBody>
          <a:bodyPr/>
          <a:lstStyle/>
          <a:p>
            <a:r>
              <a:rPr lang="nb-NO" dirty="0"/>
              <a:t>Picture</a:t>
            </a:r>
          </a:p>
        </p:txBody>
      </p:sp>
      <p:sp>
        <p:nvSpPr>
          <p:cNvPr id="8" name="Plassholder for bunntekst 7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pic>
        <p:nvPicPr>
          <p:cNvPr id="20" name="Bilde 19" descr="Frame">
            <a:extLst>
              <a:ext uri="{FF2B5EF4-FFF2-40B4-BE49-F238E27FC236}">
                <a16:creationId xmlns:a16="http://schemas.microsoft.com/office/drawing/2014/main" id="{CEE9D729-C29A-1946-A8F1-7593F293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Bilde 8" descr="UiB emblem">
            <a:extLst>
              <a:ext uri="{FF2B5EF4-FFF2-40B4-BE49-F238E27FC236}">
                <a16:creationId xmlns:a16="http://schemas.microsoft.com/office/drawing/2014/main" id="{05A95DCC-209D-E646-9131-A3D365FF01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1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 descr="Text field 1"/>
          <p:cNvSpPr>
            <a:spLocks noGrp="1"/>
          </p:cNvSpPr>
          <p:nvPr>
            <p:ph sz="half" idx="1" hasCustomPrompt="1"/>
          </p:nvPr>
        </p:nvSpPr>
        <p:spPr>
          <a:xfrm>
            <a:off x="1022920" y="1455626"/>
            <a:ext cx="3405064" cy="2916324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innhold 3" descr="Text field 2"/>
          <p:cNvSpPr>
            <a:spLocks noGrp="1"/>
          </p:cNvSpPr>
          <p:nvPr>
            <p:ph sz="half" idx="2" hasCustomPrompt="1"/>
          </p:nvPr>
        </p:nvSpPr>
        <p:spPr>
          <a:xfrm>
            <a:off x="4752400" y="1455626"/>
            <a:ext cx="3420000" cy="291632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0"/>
            <a:endParaRPr lang="nb-NO" dirty="0"/>
          </a:p>
        </p:txBody>
      </p:sp>
      <p:sp>
        <p:nvSpPr>
          <p:cNvPr id="10" name="Tittel 1" descr="Title field"/>
          <p:cNvSpPr>
            <a:spLocks noGrp="1"/>
          </p:cNvSpPr>
          <p:nvPr>
            <p:ph type="title" hasCustomPrompt="1"/>
          </p:nvPr>
        </p:nvSpPr>
        <p:spPr>
          <a:xfrm>
            <a:off x="1022920" y="804231"/>
            <a:ext cx="7149480" cy="48970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2" name="Plassholder for dato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 dirty="0"/>
              <a:t>Date</a:t>
            </a:r>
          </a:p>
        </p:txBody>
      </p:sp>
      <p:sp>
        <p:nvSpPr>
          <p:cNvPr id="5" name="Plassholder for bunntekst 4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6" name="Plassholder for lysbildenummer 5" descr="Pag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1" name="Bilde 10" descr="UiB emblem">
            <a:extLst>
              <a:ext uri="{FF2B5EF4-FFF2-40B4-BE49-F238E27FC236}">
                <a16:creationId xmlns:a16="http://schemas.microsoft.com/office/drawing/2014/main" id="{F450508E-D4BA-C740-BC0E-0EBD17C09D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22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 descr="Title field"/>
          <p:cNvSpPr>
            <a:spLocks noGrp="1"/>
          </p:cNvSpPr>
          <p:nvPr>
            <p:ph type="title"/>
          </p:nvPr>
        </p:nvSpPr>
        <p:spPr>
          <a:xfrm>
            <a:off x="1022920" y="804231"/>
            <a:ext cx="7149480" cy="4897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tekst 2" descr="Text field"/>
          <p:cNvSpPr>
            <a:spLocks noGrp="1"/>
          </p:cNvSpPr>
          <p:nvPr>
            <p:ph type="body" idx="1"/>
          </p:nvPr>
        </p:nvSpPr>
        <p:spPr>
          <a:xfrm>
            <a:off x="1022920" y="1455950"/>
            <a:ext cx="7149480" cy="29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dato 3" descr="Date"/>
          <p:cNvSpPr>
            <a:spLocks noGrp="1"/>
          </p:cNvSpPr>
          <p:nvPr>
            <p:ph type="dt" sz="half" idx="2"/>
          </p:nvPr>
        </p:nvSpPr>
        <p:spPr>
          <a:xfrm>
            <a:off x="467544" y="4587974"/>
            <a:ext cx="936104" cy="1620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nb-NO" dirty="0"/>
              <a:t>Date</a:t>
            </a:r>
          </a:p>
        </p:txBody>
      </p:sp>
      <p:sp>
        <p:nvSpPr>
          <p:cNvPr id="6" name="Plassholder for lysbildenummer 5" descr="Page number"/>
          <p:cNvSpPr>
            <a:spLocks noGrp="1"/>
          </p:cNvSpPr>
          <p:nvPr>
            <p:ph type="sldNum" sz="quarter" idx="4"/>
          </p:nvPr>
        </p:nvSpPr>
        <p:spPr>
          <a:xfrm>
            <a:off x="1702418" y="4587974"/>
            <a:ext cx="709342" cy="1620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cap="all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7" name="Plassholder for bunntekst 4" descr="Unit/affiliation"/>
          <p:cNvSpPr>
            <a:spLocks noGrp="1"/>
          </p:cNvSpPr>
          <p:nvPr>
            <p:ph type="ftr" sz="quarter" idx="3"/>
          </p:nvPr>
        </p:nvSpPr>
        <p:spPr>
          <a:xfrm>
            <a:off x="1404000" y="388800"/>
            <a:ext cx="6336000" cy="385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200" cap="all" spc="100" baseline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</p:spTree>
    <p:extLst>
      <p:ext uri="{BB962C8B-B14F-4D97-AF65-F5344CB8AC3E}">
        <p14:creationId xmlns:p14="http://schemas.microsoft.com/office/powerpoint/2010/main" val="405044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4" r:id="rId3"/>
    <p:sldLayoutId id="2147483663" r:id="rId4"/>
    <p:sldLayoutId id="2147483667" r:id="rId5"/>
    <p:sldLayoutId id="2147483668" r:id="rId6"/>
    <p:sldLayoutId id="2147483660" r:id="rId7"/>
    <p:sldLayoutId id="2147483665" r:id="rId8"/>
    <p:sldLayoutId id="2147483652" r:id="rId9"/>
    <p:sldLayoutId id="2147483653" r:id="rId10"/>
    <p:sldLayoutId id="2147483656" r:id="rId11"/>
    <p:sldLayoutId id="2147483657" r:id="rId12"/>
    <p:sldLayoutId id="2147483662" r:id="rId13"/>
    <p:sldLayoutId id="2147483655" r:id="rId14"/>
  </p:sldLayoutIdLst>
  <p:hf sldNum="0" hdr="0" dt="0"/>
  <p:txStyles>
    <p:titleStyle>
      <a:lvl1pPr marL="0" algn="l" defTabSz="914400" rtl="0" eaLnBrk="1" latinLnBrk="0" hangingPunct="1">
        <a:lnSpc>
          <a:spcPct val="100000"/>
        </a:lnSpc>
        <a:spcBef>
          <a:spcPct val="0"/>
        </a:spcBef>
        <a:buNone/>
        <a:defRPr sz="2800" b="1" i="0" u="none" kern="1200" cap="none" spc="0" normalizeH="0" baseline="0">
          <a:solidFill>
            <a:srgbClr val="E54F46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customXml" Target="../ink/ink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6.xml"/><Relationship Id="rId5" Type="http://schemas.openxmlformats.org/officeDocument/2006/relationships/image" Target="../media/image15.png"/><Relationship Id="rId4" Type="http://schemas.openxmlformats.org/officeDocument/2006/relationships/customXml" Target="../ink/ink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2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4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5" Type="http://schemas.openxmlformats.org/officeDocument/2006/relationships/image" Target="../media/image15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hyperlink" Target="https://commons.wikimedia.org/wiki/File:Don_Knotts_Barney_and_the_bullet_Andy_Griffith_Show.jp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tel 14" descr="Title field first page">
            <a:extLst>
              <a:ext uri="{FF2B5EF4-FFF2-40B4-BE49-F238E27FC236}">
                <a16:creationId xmlns:a16="http://schemas.microsoft.com/office/drawing/2014/main" id="{92F5857C-0A5A-C64F-8DB0-671CC50FD2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Exploring Capability-based security in software design with Rust</a:t>
            </a:r>
          </a:p>
        </p:txBody>
      </p:sp>
      <p:sp>
        <p:nvSpPr>
          <p:cNvPr id="16" name="Undertittel 15" descr="Subtitle field">
            <a:extLst>
              <a:ext uri="{FF2B5EF4-FFF2-40B4-BE49-F238E27FC236}">
                <a16:creationId xmlns:a16="http://schemas.microsoft.com/office/drawing/2014/main" id="{3D73EE0C-814E-B349-A9DE-746C25EA94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Kenneth Fossen</a:t>
            </a:r>
          </a:p>
          <a:p>
            <a:r>
              <a:rPr lang="en-GB" dirty="0"/>
              <a:t>June 13th, 2022</a:t>
            </a:r>
          </a:p>
        </p:txBody>
      </p:sp>
      <p:sp>
        <p:nvSpPr>
          <p:cNvPr id="5" name="Plassholder for bunntekst 4" descr="Unit/affiliation">
            <a:extLst>
              <a:ext uri="{FF2B5EF4-FFF2-40B4-BE49-F238E27FC236}">
                <a16:creationId xmlns:a16="http://schemas.microsoft.com/office/drawing/2014/main" id="{B7FC78EE-4A4C-364B-B854-76085A56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</p:spTree>
    <p:extLst>
      <p:ext uri="{BB962C8B-B14F-4D97-AF65-F5344CB8AC3E}">
        <p14:creationId xmlns:p14="http://schemas.microsoft.com/office/powerpoint/2010/main" val="166432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13E0A-0BC4-32D9-C842-9C24FE66B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C26DD-8BBE-1AE6-C7E6-E2C3EA39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OWASP - Broken Access Control</a:t>
            </a:r>
          </a:p>
          <a:p>
            <a:pPr lvl="1"/>
            <a:r>
              <a:rPr lang="en-NO" dirty="0"/>
              <a:t>94% of 500 000 applications have some form of broken access control (OWASP)</a:t>
            </a:r>
          </a:p>
          <a:p>
            <a:r>
              <a:rPr lang="en-NO" dirty="0"/>
              <a:t>Most access control is RBAC or ABAC</a:t>
            </a:r>
          </a:p>
          <a:p>
            <a:r>
              <a:rPr lang="en-NO" dirty="0"/>
              <a:t>Almost no use of capability-based access control</a:t>
            </a:r>
          </a:p>
          <a:p>
            <a:pPr lvl="1"/>
            <a:r>
              <a:rPr lang="en-NO" dirty="0"/>
              <a:t>Literature shows little or no use of capabilities in web applications</a:t>
            </a:r>
          </a:p>
          <a:p>
            <a:endParaRPr lang="en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65BFA3-7DF0-4AF4-0945-E19FC4078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71203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49359-3FD1-37DC-0596-341395D26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Goals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CF0F5-C649-BD81-E58A-35070F9A6D2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388938"/>
            <a:ext cx="6337300" cy="385762"/>
          </a:xfrm>
        </p:spPr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94526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6DFFF9-99E0-EDDB-989B-72D480AE6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338" y="1604692"/>
            <a:ext cx="4597400" cy="261832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8A3C79-4389-AE2B-A7BB-A5D89CB9C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NO" dirty="0"/>
              <a:t>Find a software design for the API that gives us capability-based access control</a:t>
            </a:r>
          </a:p>
          <a:p>
            <a:endParaRPr lang="en-NO" dirty="0"/>
          </a:p>
          <a:p>
            <a:r>
              <a:rPr lang="en-NO" dirty="0"/>
              <a:t>Generalize this to a library</a:t>
            </a:r>
          </a:p>
          <a:p>
            <a:endParaRPr lang="en-NO" dirty="0"/>
          </a:p>
        </p:txBody>
      </p:sp>
      <p:sp>
        <p:nvSpPr>
          <p:cNvPr id="7" name="Tittel 6" descr="Title field">
            <a:extLst>
              <a:ext uri="{FF2B5EF4-FFF2-40B4-BE49-F238E27FC236}">
                <a16:creationId xmlns:a16="http://schemas.microsoft.com/office/drawing/2014/main" id="{2DD738CD-B15E-8D45-B944-967A326B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Goal: Capability Library</a:t>
            </a:r>
          </a:p>
        </p:txBody>
      </p:sp>
      <p:sp>
        <p:nvSpPr>
          <p:cNvPr id="5" name="Plassholder for bunntekst 4" descr="Unit/affiliation">
            <a:extLst>
              <a:ext uri="{FF2B5EF4-FFF2-40B4-BE49-F238E27FC236}">
                <a16:creationId xmlns:a16="http://schemas.microsoft.com/office/drawing/2014/main" id="{681C0DC5-705E-8540-B656-6905EEBE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</p:spTree>
    <p:extLst>
      <p:ext uri="{BB962C8B-B14F-4D97-AF65-F5344CB8AC3E}">
        <p14:creationId xmlns:p14="http://schemas.microsoft.com/office/powerpoint/2010/main" val="883174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58E691AD-30B1-97CB-192B-1F87FD4D6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162" y="1455950"/>
            <a:ext cx="5221286" cy="278138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CE6429-CC8D-A12C-9ECC-8EE5B1B45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NO" dirty="0"/>
              <a:t>Use this library together with a authorization server (AS)</a:t>
            </a:r>
          </a:p>
          <a:p>
            <a:endParaRPr lang="en-NO" dirty="0"/>
          </a:p>
          <a:p>
            <a:r>
              <a:rPr lang="en-NO" dirty="0"/>
              <a:t>Have a web app using AS to access our API</a:t>
            </a:r>
          </a:p>
        </p:txBody>
      </p:sp>
      <p:sp>
        <p:nvSpPr>
          <p:cNvPr id="7" name="Tittel 6" descr="Title field">
            <a:extLst>
              <a:ext uri="{FF2B5EF4-FFF2-40B4-BE49-F238E27FC236}">
                <a16:creationId xmlns:a16="http://schemas.microsoft.com/office/drawing/2014/main" id="{2DD738CD-B15E-8D45-B944-967A326B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Goal: Capability System</a:t>
            </a:r>
          </a:p>
        </p:txBody>
      </p:sp>
      <p:sp>
        <p:nvSpPr>
          <p:cNvPr id="5" name="Plassholder for bunntekst 4" descr="Unit/affiliation">
            <a:extLst>
              <a:ext uri="{FF2B5EF4-FFF2-40B4-BE49-F238E27FC236}">
                <a16:creationId xmlns:a16="http://schemas.microsoft.com/office/drawing/2014/main" id="{681C0DC5-705E-8540-B656-6905EEBE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267580-9BED-06ED-4E2D-B31D46407E30}"/>
              </a:ext>
            </a:extLst>
          </p:cNvPr>
          <p:cNvSpPr/>
          <p:nvPr/>
        </p:nvSpPr>
        <p:spPr>
          <a:xfrm>
            <a:off x="1017386" y="4431534"/>
            <a:ext cx="56428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34977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 descr="Title field, title page">
            <a:extLst>
              <a:ext uri="{FF2B5EF4-FFF2-40B4-BE49-F238E27FC236}">
                <a16:creationId xmlns:a16="http://schemas.microsoft.com/office/drawing/2014/main" id="{998FAB7D-6330-1847-8358-64654476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Confused Deputy &amp;</a:t>
            </a:r>
            <a:br>
              <a:rPr lang="en-GB" dirty="0"/>
            </a:br>
            <a:r>
              <a:rPr lang="en-GB" dirty="0"/>
              <a:t>Capabilities</a:t>
            </a:r>
          </a:p>
        </p:txBody>
      </p:sp>
    </p:spTree>
    <p:extLst>
      <p:ext uri="{BB962C8B-B14F-4D97-AF65-F5344CB8AC3E}">
        <p14:creationId xmlns:p14="http://schemas.microsoft.com/office/powerpoint/2010/main" val="263992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 descr="Title field">
            <a:extLst>
              <a:ext uri="{FF2B5EF4-FFF2-40B4-BE49-F238E27FC236}">
                <a16:creationId xmlns:a16="http://schemas.microsoft.com/office/drawing/2014/main" id="{2DD738CD-B15E-8D45-B944-967A326B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Confused Deputy</a:t>
            </a:r>
          </a:p>
        </p:txBody>
      </p:sp>
      <p:sp>
        <p:nvSpPr>
          <p:cNvPr id="8" name="Plassholder for innhold 7" descr="Text field">
            <a:extLst>
              <a:ext uri="{FF2B5EF4-FFF2-40B4-BE49-F238E27FC236}">
                <a16:creationId xmlns:a16="http://schemas.microsoft.com/office/drawing/2014/main" id="{F920298D-73A7-824D-AD84-6E19D98D2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privileged process that is tricked</a:t>
            </a:r>
          </a:p>
          <a:p>
            <a:r>
              <a:rPr lang="en-GB" dirty="0"/>
              <a:t>Principle of Least Privilege (</a:t>
            </a:r>
            <a:r>
              <a:rPr lang="en-GB" dirty="0" err="1"/>
              <a:t>PoLP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Does not solve, can reduce it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Plassholder for bunntekst 4" descr="Unit/affiliation">
            <a:extLst>
              <a:ext uri="{FF2B5EF4-FFF2-40B4-BE49-F238E27FC236}">
                <a16:creationId xmlns:a16="http://schemas.microsoft.com/office/drawing/2014/main" id="{681C0DC5-705E-8540-B656-6905EEBE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</p:spTree>
    <p:extLst>
      <p:ext uri="{BB962C8B-B14F-4D97-AF65-F5344CB8AC3E}">
        <p14:creationId xmlns:p14="http://schemas.microsoft.com/office/powerpoint/2010/main" val="932921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3306B-9052-0368-727B-BF3D85996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673F120D-97ED-C8ED-50DD-E31C1C562C5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81400"/>
            <a:ext cx="7704856" cy="4335013"/>
          </a:xfrm>
        </p:spPr>
      </p:pic>
    </p:spTree>
    <p:extLst>
      <p:ext uri="{BB962C8B-B14F-4D97-AF65-F5344CB8AC3E}">
        <p14:creationId xmlns:p14="http://schemas.microsoft.com/office/powerpoint/2010/main" val="594653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8805D0-8C82-B1BE-038A-0F46E3110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DA09522-E1D8-4C4C-AEA1-FF1F48959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627534"/>
            <a:ext cx="7523610" cy="430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34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C69440-4C3B-20EC-A619-7DFD05787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Capability Myths</a:t>
            </a:r>
            <a:endParaRPr lang="en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0DFD5-C77B-9540-BAA8-4CC8962D7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Why are not capabilities used that much?</a:t>
            </a:r>
          </a:p>
          <a:p>
            <a:r>
              <a:rPr lang="en-GB" dirty="0"/>
              <a:t>What are capabilities?</a:t>
            </a:r>
          </a:p>
          <a:p>
            <a:pPr lvl="1"/>
            <a:r>
              <a:rPr lang="en-GB" dirty="0"/>
              <a:t>Keys «T</a:t>
            </a:r>
            <a:r>
              <a:rPr lang="en-NO" dirty="0"/>
              <a:t>oken»</a:t>
            </a:r>
          </a:p>
          <a:p>
            <a:pPr lvl="1"/>
            <a:r>
              <a:rPr lang="en-NO" dirty="0"/>
              <a:t>Delegate</a:t>
            </a:r>
          </a:p>
          <a:p>
            <a:pPr lvl="1"/>
            <a:r>
              <a:rPr lang="en-NO" dirty="0"/>
              <a:t>Revokable</a:t>
            </a:r>
          </a:p>
          <a:p>
            <a:pPr lvl="1"/>
            <a:r>
              <a:rPr lang="en-NO" dirty="0"/>
              <a:t>Composable</a:t>
            </a:r>
          </a:p>
          <a:p>
            <a:endParaRPr lang="en-GB" dirty="0"/>
          </a:p>
          <a:p>
            <a:endParaRPr lang="en-NO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F0F1EC-0928-EA8D-4278-F6F903128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E8A55F4-BF32-EB5A-058D-5C53E457F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937691"/>
            <a:ext cx="4597400" cy="12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16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C704C-6102-F7EE-7A1C-0EB3CA1D7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ACL vs Capabilities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8DF323C-6142-ACE4-239E-A8B2E8FEF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362" y="1455738"/>
            <a:ext cx="6658638" cy="291623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01FEC-20C9-6F3F-BBFE-A552B65D1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369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 descr="Title field, title page">
            <a:extLst>
              <a:ext uri="{FF2B5EF4-FFF2-40B4-BE49-F238E27FC236}">
                <a16:creationId xmlns:a16="http://schemas.microsoft.com/office/drawing/2014/main" id="{998FAB7D-6330-1847-8358-64654476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 Control and Today’s Security landscape</a:t>
            </a:r>
          </a:p>
        </p:txBody>
      </p:sp>
    </p:spTree>
    <p:extLst>
      <p:ext uri="{BB962C8B-B14F-4D97-AF65-F5344CB8AC3E}">
        <p14:creationId xmlns:p14="http://schemas.microsoft.com/office/powerpoint/2010/main" val="625800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1DE30A14-0B8B-54CE-27AA-51598D55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Confinement Myth</a:t>
            </a:r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469C2A94-30B5-89B7-41B7-C01D2BEC5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87" y="1455738"/>
            <a:ext cx="5538589" cy="2916237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EB0CA-3CB3-4F5B-D115-7DD1D410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b-NO"/>
              <a:t>University of Bergen</a:t>
            </a:r>
          </a:p>
        </p:txBody>
      </p:sp>
    </p:spTree>
    <p:extLst>
      <p:ext uri="{BB962C8B-B14F-4D97-AF65-F5344CB8AC3E}">
        <p14:creationId xmlns:p14="http://schemas.microsoft.com/office/powerpoint/2010/main" val="2760371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D18F4D-8EE2-BCE1-8777-DDDAC64E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Irrevocability Myth</a:t>
            </a:r>
          </a:p>
        </p:txBody>
      </p:sp>
      <p:pic>
        <p:nvPicPr>
          <p:cNvPr id="6" name="Content Placeholder 14" descr="Diagram&#10;&#10;Description automatically generated">
            <a:extLst>
              <a:ext uri="{FF2B5EF4-FFF2-40B4-BE49-F238E27FC236}">
                <a16:creationId xmlns:a16="http://schemas.microsoft.com/office/drawing/2014/main" id="{3D0AA860-84A8-B5A6-5A14-BE5155CEC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26" y="1455738"/>
            <a:ext cx="6338511" cy="2916237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E6461-998F-7455-D85C-43808B53E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</p:spTree>
    <p:extLst>
      <p:ext uri="{BB962C8B-B14F-4D97-AF65-F5344CB8AC3E}">
        <p14:creationId xmlns:p14="http://schemas.microsoft.com/office/powerpoint/2010/main" val="3317149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 descr="Title field">
            <a:extLst>
              <a:ext uri="{FF2B5EF4-FFF2-40B4-BE49-F238E27FC236}">
                <a16:creationId xmlns:a16="http://schemas.microsoft.com/office/drawing/2014/main" id="{2DD738CD-B15E-8D45-B944-967A326B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Capability System</a:t>
            </a:r>
          </a:p>
        </p:txBody>
      </p:sp>
      <p:sp>
        <p:nvSpPr>
          <p:cNvPr id="8" name="Plassholder for innhold 7" descr="Text field">
            <a:extLst>
              <a:ext uri="{FF2B5EF4-FFF2-40B4-BE49-F238E27FC236}">
                <a16:creationId xmlns:a16="http://schemas.microsoft.com/office/drawing/2014/main" id="{F920298D-73A7-824D-AD84-6E19D98D2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5" name="Plassholder for bunntekst 4" descr="Unit/affiliation">
            <a:extLst>
              <a:ext uri="{FF2B5EF4-FFF2-40B4-BE49-F238E27FC236}">
                <a16:creationId xmlns:a16="http://schemas.microsoft.com/office/drawing/2014/main" id="{681C0DC5-705E-8540-B656-6905EEBE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AC09ED4-819B-3C51-F815-6F679E873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42" y="1455950"/>
            <a:ext cx="5473986" cy="29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11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4BDC250F-3983-559F-4C76-D4774F72A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920" y="1581640"/>
            <a:ext cx="3420000" cy="432048"/>
          </a:xfrm>
        </p:spPr>
        <p:txBody>
          <a:bodyPr/>
          <a:lstStyle/>
          <a:p>
            <a:r>
              <a:rPr lang="nb-NO" dirty="0" err="1"/>
              <a:t>OAuth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AECC9F-9E04-9EFA-D0A8-B1648D137D36}"/>
              </a:ext>
            </a:extLst>
          </p:cNvPr>
          <p:cNvSpPr txBox="1"/>
          <p:nvPr/>
        </p:nvSpPr>
        <p:spPr>
          <a:xfrm>
            <a:off x="4752400" y="1581640"/>
            <a:ext cx="3420000" cy="4320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nb-NO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GNAP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ED2037D0-D9C2-B41B-0AB9-7CF15CA96432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20" y="2160926"/>
            <a:ext cx="3420000" cy="2214450"/>
          </a:xfrm>
          <a:noFill/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95F048F0-12AF-C1F8-4E83-1C426DD5F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2400" y="2092345"/>
            <a:ext cx="3420000" cy="2351613"/>
          </a:xfrm>
        </p:spPr>
        <p:txBody>
          <a:bodyPr/>
          <a:lstStyle/>
          <a:p>
            <a:r>
              <a:rPr lang="en-US" dirty="0"/>
              <a:t>draft-</a:t>
            </a:r>
            <a:r>
              <a:rPr lang="en-US" dirty="0" err="1"/>
              <a:t>ietf</a:t>
            </a:r>
            <a:r>
              <a:rPr lang="en-US" dirty="0"/>
              <a:t>-</a:t>
            </a:r>
            <a:r>
              <a:rPr lang="en-US" dirty="0" err="1"/>
              <a:t>gnap</a:t>
            </a:r>
            <a:r>
              <a:rPr lang="en-US" dirty="0"/>
              <a:t>-core-protocol</a:t>
            </a:r>
          </a:p>
          <a:p>
            <a:r>
              <a:rPr lang="en-GB" dirty="0"/>
              <a:t>draft-</a:t>
            </a:r>
            <a:r>
              <a:rPr lang="en-GB" dirty="0" err="1"/>
              <a:t>ietf</a:t>
            </a:r>
            <a:r>
              <a:rPr lang="en-GB" dirty="0"/>
              <a:t>-</a:t>
            </a:r>
            <a:r>
              <a:rPr lang="en-GB" dirty="0" err="1"/>
              <a:t>gnap</a:t>
            </a:r>
            <a:r>
              <a:rPr lang="en-GB" dirty="0"/>
              <a:t>-resource-servers</a:t>
            </a:r>
          </a:p>
          <a:p>
            <a:endParaRPr lang="en-US" dirty="0"/>
          </a:p>
        </p:txBody>
      </p:sp>
      <p:sp>
        <p:nvSpPr>
          <p:cNvPr id="7" name="Tittel 6" descr="Title field">
            <a:extLst>
              <a:ext uri="{FF2B5EF4-FFF2-40B4-BE49-F238E27FC236}">
                <a16:creationId xmlns:a16="http://schemas.microsoft.com/office/drawing/2014/main" id="{2DD738CD-B15E-8D45-B944-967A326B8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920" y="804231"/>
            <a:ext cx="7149480" cy="489701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 dirty="0"/>
              <a:t>GNAP instead of OAuth</a:t>
            </a:r>
          </a:p>
        </p:txBody>
      </p:sp>
      <p:sp>
        <p:nvSpPr>
          <p:cNvPr id="5" name="Plassholder for bunntekst 4" descr="Unit/affiliation">
            <a:extLst>
              <a:ext uri="{FF2B5EF4-FFF2-40B4-BE49-F238E27FC236}">
                <a16:creationId xmlns:a16="http://schemas.microsoft.com/office/drawing/2014/main" id="{681C0DC5-705E-8540-B656-6905EEBE88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04000" y="388800"/>
            <a:ext cx="6336000" cy="385200"/>
          </a:xfrm>
        </p:spPr>
        <p:txBody>
          <a:bodyPr lIns="0" tIns="0" rIns="0" bIns="0">
            <a:normAutofit/>
          </a:bodyPr>
          <a:lstStyle/>
          <a:p>
            <a:pPr>
              <a:spcAft>
                <a:spcPts val="600"/>
              </a:spcAft>
            </a:pPr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  <a:endParaRPr lang="nb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60EA7-B2B6-3253-2472-968BF8D801FD}"/>
              </a:ext>
            </a:extLst>
          </p:cNvPr>
          <p:cNvSpPr txBox="1"/>
          <p:nvPr/>
        </p:nvSpPr>
        <p:spPr>
          <a:xfrm>
            <a:off x="467544" y="4616200"/>
            <a:ext cx="5533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Source: </a:t>
            </a:r>
            <a:r>
              <a:rPr lang="nb-NO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https</a:t>
            </a:r>
            <a:r>
              <a:rPr lang="nb-NO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://</a:t>
            </a:r>
            <a:r>
              <a:rPr lang="nb-NO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aaronparecki.com</a:t>
            </a:r>
            <a:r>
              <a:rPr lang="nb-NO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/2019/12/12/21/its-time-for-oauth-2-dot-1</a:t>
            </a:r>
            <a:endParaRPr lang="en-NO" sz="1200" dirty="0"/>
          </a:p>
        </p:txBody>
      </p:sp>
    </p:spTree>
    <p:extLst>
      <p:ext uri="{BB962C8B-B14F-4D97-AF65-F5344CB8AC3E}">
        <p14:creationId xmlns:p14="http://schemas.microsoft.com/office/powerpoint/2010/main" val="2373106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 descr="Title field, title page">
            <a:extLst>
              <a:ext uri="{FF2B5EF4-FFF2-40B4-BE49-F238E27FC236}">
                <a16:creationId xmlns:a16="http://schemas.microsoft.com/office/drawing/2014/main" id="{998FAB7D-6330-1847-8358-64654476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Experiments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8098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 descr="Title field">
            <a:extLst>
              <a:ext uri="{FF2B5EF4-FFF2-40B4-BE49-F238E27FC236}">
                <a16:creationId xmlns:a16="http://schemas.microsoft.com/office/drawing/2014/main" id="{2DD738CD-B15E-8D45-B944-967A326B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Experiments 1a-c</a:t>
            </a:r>
          </a:p>
        </p:txBody>
      </p:sp>
      <p:sp>
        <p:nvSpPr>
          <p:cNvPr id="8" name="Plassholder for innhold 7" descr="Text field">
            <a:extLst>
              <a:ext uri="{FF2B5EF4-FFF2-40B4-BE49-F238E27FC236}">
                <a16:creationId xmlns:a16="http://schemas.microsoft.com/office/drawing/2014/main" id="{F920298D-73A7-824D-AD84-6E19D98D2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Generic Type Parameters and Trait Bounds</a:t>
            </a:r>
          </a:p>
          <a:p>
            <a:r>
              <a:rPr lang="en-GB" dirty="0"/>
              <a:t>Capability field inspired from </a:t>
            </a:r>
            <a:r>
              <a:rPr lang="en-GB" dirty="0" err="1"/>
              <a:t>TypeState</a:t>
            </a:r>
            <a:endParaRPr lang="en-GB" dirty="0"/>
          </a:p>
          <a:p>
            <a:r>
              <a:rPr lang="en-GB" dirty="0"/>
              <a:t>Using macros in Rust</a:t>
            </a:r>
          </a:p>
          <a:p>
            <a:endParaRPr lang="en-GB" dirty="0"/>
          </a:p>
        </p:txBody>
      </p:sp>
      <p:sp>
        <p:nvSpPr>
          <p:cNvPr id="5" name="Plassholder for bunntekst 4" descr="Unit/affiliation">
            <a:extLst>
              <a:ext uri="{FF2B5EF4-FFF2-40B4-BE49-F238E27FC236}">
                <a16:creationId xmlns:a16="http://schemas.microsoft.com/office/drawing/2014/main" id="{681C0DC5-705E-8540-B656-6905EEBE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</p:spTree>
    <p:extLst>
      <p:ext uri="{BB962C8B-B14F-4D97-AF65-F5344CB8AC3E}">
        <p14:creationId xmlns:p14="http://schemas.microsoft.com/office/powerpoint/2010/main" val="3726455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60180-DF5C-EE27-A39A-DBE22CDE7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Example: CanChangeAndDeleteUserData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A8F032FD-C664-D1A7-7AEB-87FC29ACA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50" y="1991911"/>
            <a:ext cx="7078663" cy="184389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821C8-991B-CADC-8A95-0E05EBAA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19623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 descr="Title field">
            <a:extLst>
              <a:ext uri="{FF2B5EF4-FFF2-40B4-BE49-F238E27FC236}">
                <a16:creationId xmlns:a16="http://schemas.microsoft.com/office/drawing/2014/main" id="{2DD738CD-B15E-8D45-B944-967A326B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Experiments 2a-b</a:t>
            </a:r>
          </a:p>
        </p:txBody>
      </p:sp>
      <p:sp>
        <p:nvSpPr>
          <p:cNvPr id="8" name="Plassholder for innhold 7" descr="Text field">
            <a:extLst>
              <a:ext uri="{FF2B5EF4-FFF2-40B4-BE49-F238E27FC236}">
                <a16:creationId xmlns:a16="http://schemas.microsoft.com/office/drawing/2014/main" id="{F920298D-73A7-824D-AD84-6E19D98D2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Creating a library that eases the developers work</a:t>
            </a:r>
          </a:p>
          <a:p>
            <a:r>
              <a:rPr lang="en-GB" dirty="0"/>
              <a:t>Putting it together to a capability system</a:t>
            </a:r>
          </a:p>
        </p:txBody>
      </p:sp>
      <p:sp>
        <p:nvSpPr>
          <p:cNvPr id="5" name="Plassholder for bunntekst 4" descr="Unit/affiliation">
            <a:extLst>
              <a:ext uri="{FF2B5EF4-FFF2-40B4-BE49-F238E27FC236}">
                <a16:creationId xmlns:a16="http://schemas.microsoft.com/office/drawing/2014/main" id="{681C0DC5-705E-8540-B656-6905EEBE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</p:spTree>
    <p:extLst>
      <p:ext uri="{BB962C8B-B14F-4D97-AF65-F5344CB8AC3E}">
        <p14:creationId xmlns:p14="http://schemas.microsoft.com/office/powerpoint/2010/main" val="478733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FE36-F5BC-4011-409D-1B47ECE88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Library Use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2A8A5-18B8-934D-328B-C5CA2AE0E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8E8757-032A-0B8A-FEF9-8C17692F6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pic>
        <p:nvPicPr>
          <p:cNvPr id="5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D0C9130-1E45-7E1B-B5A1-5C25FB3CD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480" y="1479691"/>
            <a:ext cx="5533504" cy="31514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F9BF4F6-F940-6DF1-9042-508C406F317C}"/>
                  </a:ext>
                </a:extLst>
              </p14:cNvPr>
              <p14:cNvContentPartPr/>
              <p14:nvPr/>
            </p14:nvContentPartPr>
            <p14:xfrm>
              <a:off x="3780854" y="1576094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F9BF4F6-F940-6DF1-9042-508C406F31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45214" y="154045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FA3CB54-F0B5-6D33-9782-B4AE743F4C28}"/>
                  </a:ext>
                </a:extLst>
              </p14:cNvPr>
              <p14:cNvContentPartPr/>
              <p14:nvPr/>
            </p14:nvContentPartPr>
            <p14:xfrm>
              <a:off x="3791294" y="2323094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FA3CB54-F0B5-6D33-9782-B4AE743F4C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55654" y="228709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4038B2F-6EDF-D041-8722-0D2451848DA1}"/>
                  </a:ext>
                </a:extLst>
              </p14:cNvPr>
              <p14:cNvContentPartPr/>
              <p14:nvPr/>
            </p14:nvContentPartPr>
            <p14:xfrm>
              <a:off x="3484574" y="3519734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4038B2F-6EDF-D041-8722-0D2451848D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8934" y="3484094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0625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C0CBB3-9830-41FC-AD76-EBB26863D4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30" y="2211710"/>
            <a:ext cx="3405188" cy="1007430"/>
          </a:xfrm>
        </p:spPr>
      </p:pic>
      <p:pic>
        <p:nvPicPr>
          <p:cNvPr id="8" name="Content Placeholder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396687E-7515-B89F-7592-F74386536C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783" y="1462940"/>
            <a:ext cx="3419475" cy="623104"/>
          </a:xfr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51B0EF3C-8F11-64C7-8AC3-77AF6F235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920" y="804231"/>
            <a:ext cx="7149480" cy="489701"/>
          </a:xfrm>
        </p:spPr>
        <p:txBody>
          <a:bodyPr/>
          <a:lstStyle/>
          <a:p>
            <a:r>
              <a:rPr lang="en-US" dirty="0"/>
              <a:t>Library: Code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BF4ED0-D8FB-C49B-B4DB-96905CCD2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4000" y="388800"/>
            <a:ext cx="6336000" cy="3852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b-NO"/>
              <a:t>University of Bergen</a:t>
            </a:r>
          </a:p>
        </p:txBody>
      </p:sp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3518066-3326-269B-D705-51F103EC24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783" y="2086044"/>
            <a:ext cx="3369867" cy="26869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1E8E9F7-4F19-BE6B-DF73-B041F45265E7}"/>
                  </a:ext>
                </a:extLst>
              </p14:cNvPr>
              <p14:cNvContentPartPr/>
              <p14:nvPr/>
            </p14:nvContentPartPr>
            <p14:xfrm>
              <a:off x="2203588" y="2281694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1E8E9F7-4F19-BE6B-DF73-B041F45265E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67948" y="224605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B3B1815-2973-8002-7170-6E4C3C2839CA}"/>
                  </a:ext>
                </a:extLst>
              </p14:cNvPr>
              <p14:cNvContentPartPr/>
              <p14:nvPr/>
            </p14:nvContentPartPr>
            <p14:xfrm>
              <a:off x="7683148" y="4176374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B3B1815-2973-8002-7170-6E4C3C2839C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47148" y="4140734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0228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 descr="Title field">
            <a:extLst>
              <a:ext uri="{FF2B5EF4-FFF2-40B4-BE49-F238E27FC236}">
                <a16:creationId xmlns:a16="http://schemas.microsoft.com/office/drawing/2014/main" id="{2DD738CD-B15E-8D45-B944-967A326B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 Control</a:t>
            </a:r>
          </a:p>
        </p:txBody>
      </p:sp>
      <p:sp>
        <p:nvSpPr>
          <p:cNvPr id="8" name="Plassholder for innhold 7" descr="Text field">
            <a:extLst>
              <a:ext uri="{FF2B5EF4-FFF2-40B4-BE49-F238E27FC236}">
                <a16:creationId xmlns:a16="http://schemas.microsoft.com/office/drawing/2014/main" id="{F920298D-73A7-824D-AD84-6E19D98D2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 dirty="0"/>
              <a:t>Critical in software design</a:t>
            </a:r>
          </a:p>
          <a:p>
            <a:pPr>
              <a:buFontTx/>
              <a:buChar char="-"/>
            </a:pPr>
            <a:r>
              <a:rPr lang="en-GB" dirty="0"/>
              <a:t>Responsible for securing our data</a:t>
            </a:r>
          </a:p>
          <a:p>
            <a:pPr>
              <a:buFontTx/>
              <a:buChar char="-"/>
            </a:pPr>
            <a:r>
              <a:rPr lang="en-GB" dirty="0"/>
              <a:t>Four models</a:t>
            </a:r>
          </a:p>
          <a:p>
            <a:pPr>
              <a:buFontTx/>
              <a:buChar char="-"/>
            </a:pPr>
            <a:r>
              <a:rPr lang="en-GB" dirty="0"/>
              <a:t>«It is defining how users can interact with data in our applications»</a:t>
            </a:r>
          </a:p>
          <a:p>
            <a:pPr>
              <a:buFontTx/>
              <a:buChar char="-"/>
            </a:pPr>
            <a:r>
              <a:rPr lang="en-GB" dirty="0"/>
              <a:t>Privacy</a:t>
            </a:r>
          </a:p>
          <a:p>
            <a:pPr>
              <a:buFontTx/>
              <a:buChar char="-"/>
            </a:pPr>
            <a:endParaRPr lang="en-GB" sz="1800" dirty="0"/>
          </a:p>
        </p:txBody>
      </p:sp>
      <p:sp>
        <p:nvSpPr>
          <p:cNvPr id="5" name="Plassholder for bunntekst 4" descr="Unit/affiliation">
            <a:extLst>
              <a:ext uri="{FF2B5EF4-FFF2-40B4-BE49-F238E27FC236}">
                <a16:creationId xmlns:a16="http://schemas.microsoft.com/office/drawing/2014/main" id="{681C0DC5-705E-8540-B656-6905EEBE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</p:spTree>
    <p:extLst>
      <p:ext uri="{BB962C8B-B14F-4D97-AF65-F5344CB8AC3E}">
        <p14:creationId xmlns:p14="http://schemas.microsoft.com/office/powerpoint/2010/main" val="1869186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FD98EC1-1B30-9696-F321-0917236BF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920" y="804231"/>
            <a:ext cx="7077472" cy="489701"/>
          </a:xfrm>
        </p:spPr>
        <p:txBody>
          <a:bodyPr/>
          <a:lstStyle/>
          <a:p>
            <a:r>
              <a:rPr lang="en-US" dirty="0"/>
              <a:t>API Endpoint</a:t>
            </a:r>
          </a:p>
        </p:txBody>
      </p:sp>
      <p:pic>
        <p:nvPicPr>
          <p:cNvPr id="6" name="Content Placeholder 5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C0299621-85B8-C6C6-AFF8-2E02E6325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84" y="1455950"/>
            <a:ext cx="6665144" cy="2916000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09AB3-85A3-6A72-CCD3-7180B6925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4000" y="388800"/>
            <a:ext cx="6336000" cy="3852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b-NO"/>
              <a:t>University of Bergen</a:t>
            </a:r>
          </a:p>
        </p:txBody>
      </p:sp>
    </p:spTree>
    <p:extLst>
      <p:ext uri="{BB962C8B-B14F-4D97-AF65-F5344CB8AC3E}">
        <p14:creationId xmlns:p14="http://schemas.microsoft.com/office/powerpoint/2010/main" val="1566018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15325-3DB4-6F97-9221-01F4E23E0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it works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D372C0F2-7921-18A7-3911-0BCB7E136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894" y="1455738"/>
            <a:ext cx="4891574" cy="291623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9C4ED-02E8-C00B-B168-01C89CF57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97507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6F49-1F75-BF3A-4D58-A7FF1D355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Capability System 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44BDA34E-8A40-AF4B-0E71-F5F1E89F3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466" y="1455738"/>
            <a:ext cx="5474430" cy="291623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B3CDE-3BF0-BC02-354F-11546BDDA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21366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 descr="Title field, title page">
            <a:extLst>
              <a:ext uri="{FF2B5EF4-FFF2-40B4-BE49-F238E27FC236}">
                <a16:creationId xmlns:a16="http://schemas.microsoft.com/office/drawing/2014/main" id="{998FAB7D-6330-1847-8358-64654476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4872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 descr="Title field, title page">
            <a:extLst>
              <a:ext uri="{FF2B5EF4-FFF2-40B4-BE49-F238E27FC236}">
                <a16:creationId xmlns:a16="http://schemas.microsoft.com/office/drawing/2014/main" id="{998FAB7D-6330-1847-8358-64654476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</a:t>
            </a:r>
          </a:p>
        </p:txBody>
      </p:sp>
    </p:spTree>
    <p:extLst>
      <p:ext uri="{BB962C8B-B14F-4D97-AF65-F5344CB8AC3E}">
        <p14:creationId xmlns:p14="http://schemas.microsoft.com/office/powerpoint/2010/main" val="4107265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 descr="Title field">
            <a:extLst>
              <a:ext uri="{FF2B5EF4-FFF2-40B4-BE49-F238E27FC236}">
                <a16:creationId xmlns:a16="http://schemas.microsoft.com/office/drawing/2014/main" id="{2DD738CD-B15E-8D45-B944-967A326B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8" name="Plassholder for innhold 7" descr="Text field">
            <a:extLst>
              <a:ext uri="{FF2B5EF4-FFF2-40B4-BE49-F238E27FC236}">
                <a16:creationId xmlns:a16="http://schemas.microsoft.com/office/drawing/2014/main" id="{F920298D-73A7-824D-AD84-6E19D98D2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Built the basis of a capability-based system</a:t>
            </a:r>
          </a:p>
          <a:p>
            <a:r>
              <a:rPr lang="en-GB" dirty="0"/>
              <a:t>Created a library for developer</a:t>
            </a:r>
          </a:p>
          <a:p>
            <a:r>
              <a:rPr lang="en-GB" dirty="0"/>
              <a:t>The confinement and delegation problem is not solved</a:t>
            </a:r>
          </a:p>
          <a:p>
            <a:r>
              <a:rPr lang="en-GB" dirty="0"/>
              <a:t>Database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Plassholder for bunntekst 4" descr="Unit/affiliation">
            <a:extLst>
              <a:ext uri="{FF2B5EF4-FFF2-40B4-BE49-F238E27FC236}">
                <a16:creationId xmlns:a16="http://schemas.microsoft.com/office/drawing/2014/main" id="{681C0DC5-705E-8540-B656-6905EEBE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</p:spTree>
    <p:extLst>
      <p:ext uri="{BB962C8B-B14F-4D97-AF65-F5344CB8AC3E}">
        <p14:creationId xmlns:p14="http://schemas.microsoft.com/office/powerpoint/2010/main" val="1792463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FAA81-89B8-DD6C-E5FA-A4FB25DE9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pic>
        <p:nvPicPr>
          <p:cNvPr id="6" name="Content Placeholder 5" descr="A picture containing dog, outdoor, sky, grass&#10;&#10;Description automatically generated">
            <a:extLst>
              <a:ext uri="{FF2B5EF4-FFF2-40B4-BE49-F238E27FC236}">
                <a16:creationId xmlns:a16="http://schemas.microsoft.com/office/drawing/2014/main" id="{352A54C9-EAE5-C3B7-BC92-DA346E4CA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496" y="48643"/>
            <a:ext cx="2880320" cy="510056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C8DB2-F8E9-FCB5-36DF-CC82259F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22260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37279F1-4576-B24D-AD9C-4E13DD492D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99592" y="-524594"/>
            <a:ext cx="1080120" cy="273677"/>
          </a:xfrm>
        </p:spPr>
        <p:txBody>
          <a:bodyPr/>
          <a:lstStyle/>
          <a:p>
            <a:r>
              <a:rPr lang="en-GB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page</a:t>
            </a:r>
          </a:p>
        </p:txBody>
      </p:sp>
      <p:sp>
        <p:nvSpPr>
          <p:cNvPr id="6" name="Plassholder for tekst 5" descr="Field showing webpage address (uib.no)">
            <a:extLst>
              <a:ext uri="{FF2B5EF4-FFF2-40B4-BE49-F238E27FC236}">
                <a16:creationId xmlns:a16="http://schemas.microsoft.com/office/drawing/2014/main" id="{82E9E5F9-659E-7646-BB31-FB73998E68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 err="1"/>
              <a:t>uib.no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7633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34F18D-B01A-CB74-379B-43104D4D22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 dirty="0"/>
              <a:t>What is OWASP?</a:t>
            </a:r>
          </a:p>
          <a:p>
            <a:pPr marL="342900" indent="-342900">
              <a:buFontTx/>
              <a:buChar char="-"/>
            </a:pPr>
            <a:r>
              <a:rPr lang="en-GB" dirty="0"/>
              <a:t>Their work</a:t>
            </a:r>
          </a:p>
          <a:p>
            <a:pPr marL="342900" indent="-342900">
              <a:buFontTx/>
              <a:buChar char="-"/>
            </a:pPr>
            <a:r>
              <a:rPr lang="en-GB" dirty="0"/>
              <a:t>Top10</a:t>
            </a:r>
          </a:p>
          <a:p>
            <a:pPr marL="342900" indent="-342900">
              <a:buFontTx/>
              <a:buChar char="-"/>
            </a:pPr>
            <a:r>
              <a:rPr lang="en-GB" dirty="0"/>
              <a:t>Analysis</a:t>
            </a:r>
          </a:p>
          <a:p>
            <a:endParaRPr lang="en-NO" dirty="0"/>
          </a:p>
        </p:txBody>
      </p:sp>
      <p:sp>
        <p:nvSpPr>
          <p:cNvPr id="7" name="Tittel 6" descr="Title field">
            <a:extLst>
              <a:ext uri="{FF2B5EF4-FFF2-40B4-BE49-F238E27FC236}">
                <a16:creationId xmlns:a16="http://schemas.microsoft.com/office/drawing/2014/main" id="{2DD738CD-B15E-8D45-B944-967A326B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OWASP</a:t>
            </a:r>
          </a:p>
        </p:txBody>
      </p:sp>
      <p:sp>
        <p:nvSpPr>
          <p:cNvPr id="5" name="Plassholder for bunntekst 4" descr="Unit/affiliation">
            <a:extLst>
              <a:ext uri="{FF2B5EF4-FFF2-40B4-BE49-F238E27FC236}">
                <a16:creationId xmlns:a16="http://schemas.microsoft.com/office/drawing/2014/main" id="{681C0DC5-705E-8540-B656-6905EEBE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pic>
        <p:nvPicPr>
          <p:cNvPr id="5122" name="Picture 2" descr="OWASP Top 10 Logo">
            <a:extLst>
              <a:ext uri="{FF2B5EF4-FFF2-40B4-BE49-F238E27FC236}">
                <a16:creationId xmlns:a16="http://schemas.microsoft.com/office/drawing/2014/main" id="{0F00EFE8-ECF8-70E3-E8F9-C29428B1A1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338" y="1656541"/>
            <a:ext cx="4597400" cy="251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00D16B-44D2-C1FE-2F6B-40EA678E29DE}"/>
              </a:ext>
            </a:extLst>
          </p:cNvPr>
          <p:cNvSpPr txBox="1"/>
          <p:nvPr/>
        </p:nvSpPr>
        <p:spPr>
          <a:xfrm>
            <a:off x="4759363" y="4371950"/>
            <a:ext cx="2201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100" dirty="0"/>
              <a:t>Image: </a:t>
            </a:r>
            <a:r>
              <a:rPr lang="en-GB" sz="1100" dirty="0"/>
              <a:t>https://</a:t>
            </a:r>
            <a:r>
              <a:rPr lang="en-GB" sz="1100" dirty="0" err="1"/>
              <a:t>owasp.org</a:t>
            </a:r>
            <a:r>
              <a:rPr lang="en-GB" sz="1100" dirty="0"/>
              <a:t>/Top10/</a:t>
            </a:r>
            <a:endParaRPr lang="en-NO" sz="1100" dirty="0"/>
          </a:p>
        </p:txBody>
      </p:sp>
    </p:spTree>
    <p:extLst>
      <p:ext uri="{BB962C8B-B14F-4D97-AF65-F5344CB8AC3E}">
        <p14:creationId xmlns:p14="http://schemas.microsoft.com/office/powerpoint/2010/main" val="2724937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C74D0-45C5-720F-1939-AA845F40F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Important Categories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F2371-FFB0-C66D-69D2-F443CBBD3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Insecure Design</a:t>
            </a:r>
          </a:p>
          <a:p>
            <a:pPr lvl="1"/>
            <a:r>
              <a:rPr lang="en-GB" dirty="0"/>
              <a:t>Security Misconfiguration</a:t>
            </a:r>
          </a:p>
          <a:p>
            <a:pPr lvl="1"/>
            <a:r>
              <a:rPr lang="en-GB" dirty="0"/>
              <a:t>Identification and Authentication Failures</a:t>
            </a:r>
          </a:p>
          <a:p>
            <a:pPr lvl="1"/>
            <a:r>
              <a:rPr lang="en-GB" dirty="0"/>
              <a:t>Broken Access Control</a:t>
            </a:r>
          </a:p>
          <a:p>
            <a:endParaRPr lang="en-NO" dirty="0"/>
          </a:p>
          <a:p>
            <a:endParaRPr lang="en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1CDBD-EF92-0974-DB29-37BCA3AF1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</p:spTree>
    <p:extLst>
      <p:ext uri="{BB962C8B-B14F-4D97-AF65-F5344CB8AC3E}">
        <p14:creationId xmlns:p14="http://schemas.microsoft.com/office/powerpoint/2010/main" val="204618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 descr="Title field">
            <a:extLst>
              <a:ext uri="{FF2B5EF4-FFF2-40B4-BE49-F238E27FC236}">
                <a16:creationId xmlns:a16="http://schemas.microsoft.com/office/drawing/2014/main" id="{2DD738CD-B15E-8D45-B944-967A326B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OWASP Top 10 Changes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88FD4408-717E-9A82-6677-CA4B7245E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549" y="1923678"/>
            <a:ext cx="6564074" cy="1809328"/>
          </a:xfrm>
        </p:spPr>
      </p:pic>
      <p:sp>
        <p:nvSpPr>
          <p:cNvPr id="5" name="Plassholder for bunntekst 4" descr="Unit/affiliation">
            <a:extLst>
              <a:ext uri="{FF2B5EF4-FFF2-40B4-BE49-F238E27FC236}">
                <a16:creationId xmlns:a16="http://schemas.microsoft.com/office/drawing/2014/main" id="{681C0DC5-705E-8540-B656-6905EEBE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267580-9BED-06ED-4E2D-B31D46407E30}"/>
              </a:ext>
            </a:extLst>
          </p:cNvPr>
          <p:cNvSpPr/>
          <p:nvPr/>
        </p:nvSpPr>
        <p:spPr>
          <a:xfrm>
            <a:off x="1017386" y="4431534"/>
            <a:ext cx="56428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Source: https://</a:t>
            </a:r>
            <a:r>
              <a:rPr lang="en-GB" sz="1200" dirty="0" err="1"/>
              <a:t>owasp.org</a:t>
            </a:r>
            <a:r>
              <a:rPr lang="en-GB" sz="1200" dirty="0"/>
              <a:t>/Top10/#whats-changed-in-the-top-10-for-2021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A4D5849-8B24-3363-6FC8-B51496D68A9B}"/>
                  </a:ext>
                </a:extLst>
              </p14:cNvPr>
              <p14:cNvContentPartPr/>
              <p14:nvPr/>
            </p14:nvContentPartPr>
            <p14:xfrm>
              <a:off x="7253544" y="2155392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A4D5849-8B24-3363-6FC8-B51496D68A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17544" y="211975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4F2A3A6-EFF0-B653-9AF5-58C078200BBB}"/>
                  </a:ext>
                </a:extLst>
              </p14:cNvPr>
              <p14:cNvContentPartPr/>
              <p14:nvPr/>
            </p14:nvContentPartPr>
            <p14:xfrm>
              <a:off x="6896424" y="2606112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4F2A3A6-EFF0-B653-9AF5-58C078200B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0784" y="25701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146D83C-039F-2934-F7A8-2217222474E8}"/>
                  </a:ext>
                </a:extLst>
              </p14:cNvPr>
              <p14:cNvContentPartPr/>
              <p14:nvPr/>
            </p14:nvContentPartPr>
            <p14:xfrm>
              <a:off x="7387464" y="2744352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146D83C-039F-2934-F7A8-2217222474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51464" y="270835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9690AE6-C985-B0D9-3FC9-B9F2F22AC9C6}"/>
                  </a:ext>
                </a:extLst>
              </p14:cNvPr>
              <p14:cNvContentPartPr/>
              <p14:nvPr/>
            </p14:nvContentPartPr>
            <p14:xfrm>
              <a:off x="8103504" y="3050352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9690AE6-C985-B0D9-3FC9-B9F2F22AC9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7504" y="3014352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5089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 descr="Title field">
            <a:extLst>
              <a:ext uri="{FF2B5EF4-FFF2-40B4-BE49-F238E27FC236}">
                <a16:creationId xmlns:a16="http://schemas.microsoft.com/office/drawing/2014/main" id="{2DD738CD-B15E-8D45-B944-967A326B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A01:2021 – Broken Access Control</a:t>
            </a:r>
          </a:p>
        </p:txBody>
      </p:sp>
      <p:sp>
        <p:nvSpPr>
          <p:cNvPr id="8" name="Plassholder for innhold 7" descr="Text field">
            <a:extLst>
              <a:ext uri="{FF2B5EF4-FFF2-40B4-BE49-F238E27FC236}">
                <a16:creationId xmlns:a16="http://schemas.microsoft.com/office/drawing/2014/main" id="{F920298D-73A7-824D-AD84-6E19D98D2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Numbers from OWASP: </a:t>
            </a:r>
          </a:p>
          <a:p>
            <a:pPr lvl="1"/>
            <a:r>
              <a:rPr lang="en-GB" dirty="0"/>
              <a:t>94% broken access control</a:t>
            </a:r>
          </a:p>
          <a:p>
            <a:r>
              <a:rPr lang="en-GB" dirty="0"/>
              <a:t>Root causes:</a:t>
            </a:r>
          </a:p>
          <a:p>
            <a:pPr lvl="1"/>
            <a:r>
              <a:rPr lang="en-GB" dirty="0"/>
              <a:t>Cross-Site Request Forgery «Confused Deputy»</a:t>
            </a:r>
          </a:p>
          <a:p>
            <a:pPr lvl="1"/>
            <a:r>
              <a:rPr lang="en-GB" dirty="0"/>
              <a:t>Violation of the principle of least privilege - </a:t>
            </a:r>
            <a:r>
              <a:rPr lang="en-GB" dirty="0" err="1"/>
              <a:t>PoLP</a:t>
            </a:r>
            <a:endParaRPr lang="en-GB" dirty="0"/>
          </a:p>
          <a:p>
            <a:pPr lvl="1"/>
            <a:r>
              <a:rPr lang="en-GB" dirty="0"/>
              <a:t>Elevation of privilege</a:t>
            </a:r>
          </a:p>
        </p:txBody>
      </p:sp>
      <p:sp>
        <p:nvSpPr>
          <p:cNvPr id="5" name="Plassholder for bunntekst 4" descr="Unit/affiliation">
            <a:extLst>
              <a:ext uri="{FF2B5EF4-FFF2-40B4-BE49-F238E27FC236}">
                <a16:creationId xmlns:a16="http://schemas.microsoft.com/office/drawing/2014/main" id="{681C0DC5-705E-8540-B656-6905EEBE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267580-9BED-06ED-4E2D-B31D46407E30}"/>
              </a:ext>
            </a:extLst>
          </p:cNvPr>
          <p:cNvSpPr/>
          <p:nvPr/>
        </p:nvSpPr>
        <p:spPr>
          <a:xfrm>
            <a:off x="1017386" y="4431534"/>
            <a:ext cx="56428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Source: https://</a:t>
            </a:r>
            <a:r>
              <a:rPr lang="en-GB" sz="1200" dirty="0" err="1"/>
              <a:t>owasp.org</a:t>
            </a:r>
            <a:r>
              <a:rPr lang="en-GB" sz="1200" dirty="0"/>
              <a:t>/Top10/A01_2021-Broken_Access_Control/</a:t>
            </a:r>
          </a:p>
        </p:txBody>
      </p:sp>
    </p:spTree>
    <p:extLst>
      <p:ext uri="{BB962C8B-B14F-4D97-AF65-F5344CB8AC3E}">
        <p14:creationId xmlns:p14="http://schemas.microsoft.com/office/powerpoint/2010/main" val="4111725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17172-3338-2987-8DCA-CBB1FCF5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Confused Deputy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F33C1-E5A7-33E9-2799-FE19E0EAD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What is a confused deputy?</a:t>
            </a:r>
          </a:p>
          <a:p>
            <a:r>
              <a:rPr lang="en-NO" dirty="0"/>
              <a:t>What can mitigate confused deputies?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A8B5A-24E5-83AF-3C77-C4EB629BB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5D2F1B8-BFCF-F086-3DBA-49C58616A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049081"/>
            <a:ext cx="204787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B68B42-E110-406C-5C54-3B7A4637C084}"/>
              </a:ext>
            </a:extLst>
          </p:cNvPr>
          <p:cNvSpPr txBox="1"/>
          <p:nvPr/>
        </p:nvSpPr>
        <p:spPr>
          <a:xfrm>
            <a:off x="1281953" y="4697506"/>
            <a:ext cx="57502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900" dirty="0"/>
              <a:t>Image: </a:t>
            </a:r>
            <a:r>
              <a:rPr lang="en-GB" sz="900" dirty="0">
                <a:hlinkClick r:id="rId4"/>
              </a:rPr>
              <a:t>https://commons.wikimedia.org/wiki/File:Don_Knotts_Barney_and_the_bullet_Andy_Griffith_Show.jpg</a:t>
            </a:r>
            <a:endParaRPr lang="en-GB" sz="900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FB3B61E-85BB-4F88-2275-C9ECA89FD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953" y="2334956"/>
            <a:ext cx="4085673" cy="207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71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A490-18D2-36F2-5F92-F24CE32F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Web application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14332-F54E-1990-C92E-8D70F8456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 dirty="0"/>
          </a:p>
          <a:p>
            <a:endParaRPr lang="en-NO" dirty="0"/>
          </a:p>
          <a:p>
            <a:pPr marL="0" indent="0">
              <a:buNone/>
            </a:pPr>
            <a:endParaRPr lang="en-NO" dirty="0"/>
          </a:p>
          <a:p>
            <a:endParaRPr lang="en-NO" dirty="0"/>
          </a:p>
          <a:p>
            <a:r>
              <a:rPr lang="en-NO" dirty="0"/>
              <a:t>RESTful API </a:t>
            </a:r>
          </a:p>
          <a:p>
            <a:r>
              <a:rPr lang="en-NO" dirty="0"/>
              <a:t>CSRF</a:t>
            </a:r>
          </a:p>
          <a:p>
            <a:r>
              <a:rPr lang="en-NO" dirty="0"/>
              <a:t>PoLP </a:t>
            </a:r>
          </a:p>
          <a:p>
            <a:endParaRPr lang="en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AE63C7-0042-BB82-394B-5CB4FE5F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143BEBB-2983-11F8-822F-37F11CE20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75" y="2850270"/>
            <a:ext cx="4085673" cy="2072628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820C8FAB-586B-ECC2-09C0-81B96E985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24" y="1262472"/>
            <a:ext cx="57785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78992"/>
      </p:ext>
    </p:extLst>
  </p:cSld>
  <p:clrMapOvr>
    <a:masterClrMapping/>
  </p:clrMapOvr>
</p:sld>
</file>

<file path=ppt/theme/theme1.xml><?xml version="1.0" encoding="utf-8"?>
<a:theme xmlns:a="http://schemas.openxmlformats.org/drawingml/2006/main" name="UiB template">
  <a:themeElements>
    <a:clrScheme name="UiB fargepalett">
      <a:dk1>
        <a:sysClr val="windowText" lastClr="000000"/>
      </a:dk1>
      <a:lt1>
        <a:srgbClr val="FFFFFF"/>
      </a:lt1>
      <a:dk2>
        <a:srgbClr val="716657"/>
      </a:dk2>
      <a:lt2>
        <a:srgbClr val="F5F5F5"/>
      </a:lt2>
      <a:accent1>
        <a:srgbClr val="DB3F3D"/>
      </a:accent1>
      <a:accent2>
        <a:srgbClr val="4EA0B7"/>
      </a:accent2>
      <a:accent3>
        <a:srgbClr val="789A5B"/>
      </a:accent3>
      <a:accent4>
        <a:srgbClr val="CDAB3F"/>
      </a:accent4>
      <a:accent5>
        <a:srgbClr val="705686"/>
      </a:accent5>
      <a:accent6>
        <a:srgbClr val="847268"/>
      </a:accent6>
      <a:hlink>
        <a:srgbClr val="4EA0B7"/>
      </a:hlink>
      <a:folHlink>
        <a:srgbClr val="004C70"/>
      </a:folHlink>
    </a:clrScheme>
    <a:fontScheme name="UiB Maler 201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5808</TotalTime>
  <Words>2388</Words>
  <Application>Microsoft Macintosh PowerPoint</Application>
  <PresentationFormat>On-screen Show (16:9)</PresentationFormat>
  <Paragraphs>308</Paragraphs>
  <Slides>37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Arial Black</vt:lpstr>
      <vt:lpstr>Calibri</vt:lpstr>
      <vt:lpstr>Times New Roman</vt:lpstr>
      <vt:lpstr>UiB template</vt:lpstr>
      <vt:lpstr>Exploring Capability-based security in software design with Rust</vt:lpstr>
      <vt:lpstr>Access Control and Today’s Security landscape</vt:lpstr>
      <vt:lpstr>Access Control</vt:lpstr>
      <vt:lpstr>OWASP</vt:lpstr>
      <vt:lpstr>Important Categories</vt:lpstr>
      <vt:lpstr>OWASP Top 10 Changes</vt:lpstr>
      <vt:lpstr>A01:2021 – Broken Access Control</vt:lpstr>
      <vt:lpstr>Confused Deputy</vt:lpstr>
      <vt:lpstr>Web application architecture</vt:lpstr>
      <vt:lpstr>Motivation</vt:lpstr>
      <vt:lpstr>Goals </vt:lpstr>
      <vt:lpstr>Goal: Capability Library</vt:lpstr>
      <vt:lpstr>Goal: Capability System</vt:lpstr>
      <vt:lpstr>Confused Deputy &amp; Capabilities</vt:lpstr>
      <vt:lpstr>Confused Deputy</vt:lpstr>
      <vt:lpstr>PowerPoint Presentation</vt:lpstr>
      <vt:lpstr>PowerPoint Presentation</vt:lpstr>
      <vt:lpstr>Capability Myths</vt:lpstr>
      <vt:lpstr>ACL vs Capabilities</vt:lpstr>
      <vt:lpstr>Confinement Myth</vt:lpstr>
      <vt:lpstr>Irrevocability Myth</vt:lpstr>
      <vt:lpstr>Capability System</vt:lpstr>
      <vt:lpstr>GNAP instead of OAuth</vt:lpstr>
      <vt:lpstr>Experiments </vt:lpstr>
      <vt:lpstr>Experiments 1a-c</vt:lpstr>
      <vt:lpstr>Example: CanChangeAndDeleteUserData</vt:lpstr>
      <vt:lpstr>Experiments 2a-b</vt:lpstr>
      <vt:lpstr>Library Use Example</vt:lpstr>
      <vt:lpstr>Library: Code generation</vt:lpstr>
      <vt:lpstr>API Endpoint</vt:lpstr>
      <vt:lpstr>How it works</vt:lpstr>
      <vt:lpstr>Capability System </vt:lpstr>
      <vt:lpstr>Demo</vt:lpstr>
      <vt:lpstr>Contribution</vt:lpstr>
      <vt:lpstr>Results</vt:lpstr>
      <vt:lpstr>PowerPoint Presentation</vt:lpstr>
      <vt:lpstr>Last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Microsoft Office User</dc:creator>
  <cp:lastModifiedBy>Kenneth Fossen</cp:lastModifiedBy>
  <cp:revision>108</cp:revision>
  <dcterms:created xsi:type="dcterms:W3CDTF">2020-08-24T13:39:32Z</dcterms:created>
  <dcterms:modified xsi:type="dcterms:W3CDTF">2022-06-13T11:37:56Z</dcterms:modified>
</cp:coreProperties>
</file>